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handoutMasterIdLst>
    <p:handoutMasterId r:id="rId22"/>
  </p:handoutMasterIdLst>
  <p:sldIdLst>
    <p:sldId id="292" r:id="rId5"/>
    <p:sldId id="275" r:id="rId6"/>
    <p:sldId id="276" r:id="rId7"/>
    <p:sldId id="277" r:id="rId8"/>
    <p:sldId id="295" r:id="rId9"/>
    <p:sldId id="278" r:id="rId10"/>
    <p:sldId id="279" r:id="rId11"/>
    <p:sldId id="296" r:id="rId12"/>
    <p:sldId id="293" r:id="rId13"/>
    <p:sldId id="294" r:id="rId14"/>
    <p:sldId id="297" r:id="rId15"/>
    <p:sldId id="298" r:id="rId16"/>
    <p:sldId id="281" r:id="rId17"/>
    <p:sldId id="301" r:id="rId18"/>
    <p:sldId id="288" r:id="rId19"/>
    <p:sldId id="289"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63E5A"/>
    <a:srgbClr val="446992"/>
    <a:srgbClr val="F8F6F5"/>
    <a:srgbClr val="AEC2D8"/>
    <a:srgbClr val="98432A"/>
    <a:srgbClr val="D84400"/>
    <a:srgbClr val="44678D"/>
    <a:srgbClr val="D6E0EB"/>
    <a:srgbClr val="728DAB"/>
    <a:srgbClr val="C95B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5634"/>
  </p:normalViewPr>
  <p:slideViewPr>
    <p:cSldViewPr snapToGrid="0" showGuides="1">
      <p:cViewPr varScale="1">
        <p:scale>
          <a:sx n="71" d="100"/>
          <a:sy n="71" d="100"/>
        </p:scale>
        <p:origin x="696" y="78"/>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2/8/2023</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jpg>
</file>

<file path=ppt/media/image20.pn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2023/2/8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5</a:t>
            </a:fld>
            <a:endParaRPr lang="zh-CN" altLang="en-US"/>
          </a:p>
        </p:txBody>
      </p:sp>
    </p:spTree>
    <p:extLst>
      <p:ext uri="{BB962C8B-B14F-4D97-AF65-F5344CB8AC3E}">
        <p14:creationId xmlns:p14="http://schemas.microsoft.com/office/powerpoint/2010/main" val="2424331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7</a:t>
            </a:fld>
            <a:endParaRPr lang="zh-CN" altLang="en-US"/>
          </a:p>
        </p:txBody>
      </p:sp>
    </p:spTree>
    <p:extLst>
      <p:ext uri="{BB962C8B-B14F-4D97-AF65-F5344CB8AC3E}">
        <p14:creationId xmlns:p14="http://schemas.microsoft.com/office/powerpoint/2010/main" val="2880906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8</a:t>
            </a:fld>
            <a:endParaRPr lang="zh-CN" altLang="en-US"/>
          </a:p>
        </p:txBody>
      </p:sp>
    </p:spTree>
    <p:extLst>
      <p:ext uri="{BB962C8B-B14F-4D97-AF65-F5344CB8AC3E}">
        <p14:creationId xmlns:p14="http://schemas.microsoft.com/office/powerpoint/2010/main" val="3712838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13</a:t>
            </a:fld>
            <a:endParaRPr lang="zh-CN" altLang="en-US"/>
          </a:p>
        </p:txBody>
      </p:sp>
    </p:spTree>
    <p:extLst>
      <p:ext uri="{BB962C8B-B14F-4D97-AF65-F5344CB8AC3E}">
        <p14:creationId xmlns:p14="http://schemas.microsoft.com/office/powerpoint/2010/main" val="1077465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14</a:t>
            </a:fld>
            <a:endParaRPr lang="zh-CN" altLang="en-US"/>
          </a:p>
        </p:txBody>
      </p:sp>
    </p:spTree>
    <p:extLst>
      <p:ext uri="{BB962C8B-B14F-4D97-AF65-F5344CB8AC3E}">
        <p14:creationId xmlns:p14="http://schemas.microsoft.com/office/powerpoint/2010/main" val="1165311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16.xml"/><Relationship Id="rId5" Type="http://schemas.openxmlformats.org/officeDocument/2006/relationships/image" Target="../media/image18.jp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4.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483015" y="2306472"/>
            <a:ext cx="3226145" cy="1495053"/>
          </a:xfrm>
        </p:spPr>
        <p:txBody>
          <a:bodyPr/>
          <a:lstStyle/>
          <a:p>
            <a:r>
              <a:rPr lang="en-US" sz="3600" dirty="0"/>
              <a:t>ONLINE RECIPE WEBSITE</a:t>
            </a:r>
            <a:endParaRPr lang="en-NG" sz="3600"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483015" y="4102983"/>
            <a:ext cx="5788592" cy="760288"/>
          </a:xfrm>
        </p:spPr>
        <p:txBody>
          <a:bodyPr/>
          <a:lstStyle/>
          <a:p>
            <a:pPr>
              <a:spcAft>
                <a:spcPts val="1460"/>
              </a:spcAft>
            </a:pPr>
            <a:r>
              <a:rPr lang="en-GB" b="1" dirty="0">
                <a:solidFill>
                  <a:srgbClr val="000000"/>
                </a:solidFill>
                <a:latin typeface="Calibri" panose="020F0502020204030204" pitchFamily="34" charset="0"/>
                <a:ea typeface="Calibri" panose="020F0502020204030204" pitchFamily="34" charset="0"/>
                <a:cs typeface="Arial" panose="020B0604020202020204" pitchFamily="34" charset="0"/>
              </a:rPr>
              <a:t>PREPARED BY: ELIZABETH AKINSANMI (CST20HND0275)</a:t>
            </a:r>
            <a:endParaRPr lang="en-NG" dirty="0">
              <a:latin typeface="Calibri" panose="020F0502020204030204" pitchFamily="34" charset="0"/>
              <a:ea typeface="Calibri" panose="020F0502020204030204" pitchFamily="34" charset="0"/>
              <a:cs typeface="Arial" panose="020B0604020202020204" pitchFamily="34" charset="0"/>
            </a:endParaRPr>
          </a:p>
          <a:p>
            <a:pPr>
              <a:spcAft>
                <a:spcPts val="1460"/>
              </a:spcAft>
            </a:pPr>
            <a:r>
              <a:rPr lang="en-GB" b="1" dirty="0">
                <a:solidFill>
                  <a:srgbClr val="000000"/>
                </a:solidFill>
                <a:latin typeface="Calibri" panose="020F0502020204030204" pitchFamily="34" charset="0"/>
                <a:ea typeface="Calibri" panose="020F0502020204030204" pitchFamily="34" charset="0"/>
                <a:cs typeface="Arial" panose="020B0604020202020204" pitchFamily="34" charset="0"/>
              </a:rPr>
              <a:t>SUPERVISED BY: Mr. LAWAL REMI LUKMAN</a:t>
            </a:r>
            <a:endParaRPr lang="en-NG" dirty="0">
              <a:latin typeface="Calibri" panose="020F0502020204030204" pitchFamily="34" charset="0"/>
              <a:ea typeface="Calibri" panose="020F0502020204030204" pitchFamily="34" charset="0"/>
              <a:cs typeface="Arial" panose="020B0604020202020204" pitchFamily="34" charset="0"/>
            </a:endParaRPr>
          </a:p>
        </p:txBody>
      </p:sp>
      <p:pic>
        <p:nvPicPr>
          <p:cNvPr id="5" name="Picture Placeholder 4">
            <a:extLst>
              <a:ext uri="{FF2B5EF4-FFF2-40B4-BE49-F238E27FC236}">
                <a16:creationId xmlns:a16="http://schemas.microsoft.com/office/drawing/2014/main" id="{DBFF6FBD-3A84-41CB-530B-AD90FCDB94FC}"/>
              </a:ext>
            </a:extLst>
          </p:cNvPr>
          <p:cNvPicPr>
            <a:picLocks noGrp="1" noChangeAspect="1"/>
          </p:cNvPicPr>
          <p:nvPr>
            <p:ph type="pic" sz="quarter" idx="47"/>
          </p:nvPr>
        </p:nvPicPr>
        <p:blipFill rotWithShape="1">
          <a:blip r:embed="rId2"/>
          <a:srcRect l="14725" r="14725"/>
          <a:stretch/>
        </p:blipFill>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02CEC6EF-006F-693B-5D79-47FD797CB22B}"/>
              </a:ext>
            </a:extLst>
          </p:cNvPr>
          <p:cNvSpPr>
            <a:spLocks noGrp="1"/>
          </p:cNvSpPr>
          <p:nvPr>
            <p:ph type="body" sz="quarter" idx="29"/>
          </p:nvPr>
        </p:nvSpPr>
        <p:spPr>
          <a:xfrm>
            <a:off x="6633789" y="6297885"/>
            <a:ext cx="3206626" cy="352549"/>
          </a:xfrm>
        </p:spPr>
        <p:txBody>
          <a:bodyPr/>
          <a:lstStyle/>
          <a:p>
            <a:pPr algn="ctr"/>
            <a:r>
              <a:rPr lang="en-US" sz="2000" b="1" dirty="0"/>
              <a:t>System Use Case Diagram</a:t>
            </a:r>
            <a:endParaRPr lang="en-US" sz="2000" dirty="0"/>
          </a:p>
          <a:p>
            <a:pPr algn="ctr"/>
            <a:endParaRPr lang="en-US" sz="2000" dirty="0"/>
          </a:p>
        </p:txBody>
      </p:sp>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p:txBody>
          <a:bodyPr/>
          <a:lstStyle/>
          <a:p>
            <a:fld id="{47FEACEE-25B4-4A2D-B147-27296E36371D}" type="slidenum">
              <a:rPr lang="en-US" altLang="zh-CN" noProof="0" smtClean="0"/>
              <a:pPr/>
              <a:t>10</a:t>
            </a:fld>
            <a:endParaRPr lang="en-US" altLang="zh-CN" noProof="0" dirty="0"/>
          </a:p>
        </p:txBody>
      </p:sp>
      <p:sp>
        <p:nvSpPr>
          <p:cNvPr id="7" name="Title 59">
            <a:extLst>
              <a:ext uri="{FF2B5EF4-FFF2-40B4-BE49-F238E27FC236}">
                <a16:creationId xmlns:a16="http://schemas.microsoft.com/office/drawing/2014/main" id="{6A183BA9-48EA-42A6-B34C-3A61515A11CC}"/>
              </a:ext>
            </a:extLst>
          </p:cNvPr>
          <p:cNvSpPr txBox="1">
            <a:spLocks/>
          </p:cNvSpPr>
          <p:nvPr/>
        </p:nvSpPr>
        <p:spPr>
          <a:xfrm>
            <a:off x="5065972" y="232536"/>
            <a:ext cx="6599429" cy="64036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2700" b="1" kern="1200">
                <a:solidFill>
                  <a:schemeClr val="accent6"/>
                </a:solidFill>
                <a:latin typeface="+mn-lt"/>
                <a:ea typeface="+mj-ea"/>
                <a:cs typeface="+mj-cs"/>
              </a:defRPr>
            </a:lvl1pPr>
          </a:lstStyle>
          <a:p>
            <a:r>
              <a:rPr lang="en-US" sz="3200" dirty="0"/>
              <a:t>System Modeling (Use Case Diagram)</a:t>
            </a:r>
          </a:p>
        </p:txBody>
      </p:sp>
      <p:pic>
        <p:nvPicPr>
          <p:cNvPr id="2" name="Picture 1">
            <a:extLst>
              <a:ext uri="{FF2B5EF4-FFF2-40B4-BE49-F238E27FC236}">
                <a16:creationId xmlns:a16="http://schemas.microsoft.com/office/drawing/2014/main" id="{E8A6146B-41E6-F8CC-7E01-0DC9CE195E99}"/>
              </a:ext>
            </a:extLst>
          </p:cNvPr>
          <p:cNvPicPr>
            <a:picLocks noChangeAspect="1"/>
          </p:cNvPicPr>
          <p:nvPr/>
        </p:nvPicPr>
        <p:blipFill>
          <a:blip r:embed="rId2"/>
          <a:stretch>
            <a:fillRect/>
          </a:stretch>
        </p:blipFill>
        <p:spPr>
          <a:xfrm>
            <a:off x="3590365" y="1028363"/>
            <a:ext cx="7833100" cy="5201817"/>
          </a:xfrm>
          <a:prstGeom prst="rect">
            <a:avLst/>
          </a:prstGeom>
        </p:spPr>
      </p:pic>
    </p:spTree>
    <p:extLst>
      <p:ext uri="{BB962C8B-B14F-4D97-AF65-F5344CB8AC3E}">
        <p14:creationId xmlns:p14="http://schemas.microsoft.com/office/powerpoint/2010/main" val="32955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02CEC6EF-006F-693B-5D79-47FD797CB22B}"/>
              </a:ext>
            </a:extLst>
          </p:cNvPr>
          <p:cNvSpPr>
            <a:spLocks noGrp="1"/>
          </p:cNvSpPr>
          <p:nvPr>
            <p:ph type="body" sz="quarter" idx="29"/>
          </p:nvPr>
        </p:nvSpPr>
        <p:spPr>
          <a:xfrm>
            <a:off x="4759452" y="6406770"/>
            <a:ext cx="3206626" cy="352549"/>
          </a:xfrm>
        </p:spPr>
        <p:txBody>
          <a:bodyPr/>
          <a:lstStyle/>
          <a:p>
            <a:pPr algn="ctr"/>
            <a:r>
              <a:rPr lang="en-US" sz="1600" b="1" dirty="0"/>
              <a:t>System Class Diagram</a:t>
            </a:r>
            <a:endParaRPr lang="en-US" sz="2400" dirty="0"/>
          </a:p>
        </p:txBody>
      </p:sp>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p:txBody>
          <a:bodyPr/>
          <a:lstStyle/>
          <a:p>
            <a:fld id="{47FEACEE-25B4-4A2D-B147-27296E36371D}" type="slidenum">
              <a:rPr lang="en-US" altLang="zh-CN" noProof="0" smtClean="0"/>
              <a:pPr/>
              <a:t>11</a:t>
            </a:fld>
            <a:endParaRPr lang="en-US" altLang="zh-CN" noProof="0" dirty="0"/>
          </a:p>
        </p:txBody>
      </p:sp>
      <p:sp>
        <p:nvSpPr>
          <p:cNvPr id="7" name="Title 59">
            <a:extLst>
              <a:ext uri="{FF2B5EF4-FFF2-40B4-BE49-F238E27FC236}">
                <a16:creationId xmlns:a16="http://schemas.microsoft.com/office/drawing/2014/main" id="{6A183BA9-48EA-42A6-B34C-3A61515A11CC}"/>
              </a:ext>
            </a:extLst>
          </p:cNvPr>
          <p:cNvSpPr txBox="1">
            <a:spLocks/>
          </p:cNvSpPr>
          <p:nvPr/>
        </p:nvSpPr>
        <p:spPr>
          <a:xfrm>
            <a:off x="2796285" y="105287"/>
            <a:ext cx="6599429" cy="64036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2700" b="1" kern="1200">
                <a:solidFill>
                  <a:schemeClr val="accent6"/>
                </a:solidFill>
                <a:latin typeface="+mn-lt"/>
                <a:ea typeface="+mj-ea"/>
                <a:cs typeface="+mj-cs"/>
              </a:defRPr>
            </a:lvl1pPr>
          </a:lstStyle>
          <a:p>
            <a:r>
              <a:rPr lang="en-US" sz="3200" dirty="0"/>
              <a:t>System Modeling (Class Diagram)</a:t>
            </a:r>
          </a:p>
        </p:txBody>
      </p:sp>
      <p:pic>
        <p:nvPicPr>
          <p:cNvPr id="2" name="Picture 1">
            <a:extLst>
              <a:ext uri="{FF2B5EF4-FFF2-40B4-BE49-F238E27FC236}">
                <a16:creationId xmlns:a16="http://schemas.microsoft.com/office/drawing/2014/main" id="{382D8952-91FF-063A-8BDA-3B7E909196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6741" y="1096176"/>
            <a:ext cx="9698515" cy="5303988"/>
          </a:xfrm>
          <a:prstGeom prst="rect">
            <a:avLst/>
          </a:prstGeom>
        </p:spPr>
      </p:pic>
    </p:spTree>
    <p:extLst>
      <p:ext uri="{BB962C8B-B14F-4D97-AF65-F5344CB8AC3E}">
        <p14:creationId xmlns:p14="http://schemas.microsoft.com/office/powerpoint/2010/main" val="6896985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p:txBody>
          <a:bodyPr/>
          <a:lstStyle/>
          <a:p>
            <a:fld id="{47FEACEE-25B4-4A2D-B147-27296E36371D}" type="slidenum">
              <a:rPr lang="en-US" altLang="zh-CN" noProof="0" smtClean="0"/>
              <a:pPr/>
              <a:t>12</a:t>
            </a:fld>
            <a:endParaRPr lang="en-US" altLang="zh-CN" noProof="0" dirty="0"/>
          </a:p>
        </p:txBody>
      </p:sp>
      <p:sp>
        <p:nvSpPr>
          <p:cNvPr id="7" name="Title 59">
            <a:extLst>
              <a:ext uri="{FF2B5EF4-FFF2-40B4-BE49-F238E27FC236}">
                <a16:creationId xmlns:a16="http://schemas.microsoft.com/office/drawing/2014/main" id="{6A183BA9-48EA-42A6-B34C-3A61515A11CC}"/>
              </a:ext>
            </a:extLst>
          </p:cNvPr>
          <p:cNvSpPr txBox="1">
            <a:spLocks/>
          </p:cNvSpPr>
          <p:nvPr/>
        </p:nvSpPr>
        <p:spPr>
          <a:xfrm>
            <a:off x="2790228" y="-23517"/>
            <a:ext cx="6599429" cy="64036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2700" b="1" kern="1200">
                <a:solidFill>
                  <a:schemeClr val="accent6"/>
                </a:solidFill>
                <a:latin typeface="+mn-lt"/>
                <a:ea typeface="+mj-ea"/>
                <a:cs typeface="+mj-cs"/>
              </a:defRPr>
            </a:lvl1pPr>
          </a:lstStyle>
          <a:p>
            <a:r>
              <a:rPr lang="en-US" sz="3200" dirty="0"/>
              <a:t>System Modeling (Activity Diagram)</a:t>
            </a:r>
          </a:p>
        </p:txBody>
      </p:sp>
      <p:pic>
        <p:nvPicPr>
          <p:cNvPr id="2" name="Picture 1">
            <a:extLst>
              <a:ext uri="{FF2B5EF4-FFF2-40B4-BE49-F238E27FC236}">
                <a16:creationId xmlns:a16="http://schemas.microsoft.com/office/drawing/2014/main" id="{312CC6BF-302D-9AE7-7B13-967FEB838144}"/>
              </a:ext>
            </a:extLst>
          </p:cNvPr>
          <p:cNvPicPr>
            <a:picLocks noChangeAspect="1"/>
          </p:cNvPicPr>
          <p:nvPr/>
        </p:nvPicPr>
        <p:blipFill>
          <a:blip r:embed="rId2"/>
          <a:stretch>
            <a:fillRect/>
          </a:stretch>
        </p:blipFill>
        <p:spPr>
          <a:xfrm>
            <a:off x="1573306" y="777817"/>
            <a:ext cx="9076765" cy="5320758"/>
          </a:xfrm>
          <a:prstGeom prst="rect">
            <a:avLst/>
          </a:prstGeom>
        </p:spPr>
      </p:pic>
    </p:spTree>
    <p:extLst>
      <p:ext uri="{BB962C8B-B14F-4D97-AF65-F5344CB8AC3E}">
        <p14:creationId xmlns:p14="http://schemas.microsoft.com/office/powerpoint/2010/main" val="1818163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446CC6CC-33D7-4181-9969-72896FDB1901}"/>
              </a:ext>
            </a:extLst>
          </p:cNvPr>
          <p:cNvSpPr>
            <a:spLocks noGrp="1"/>
          </p:cNvSpPr>
          <p:nvPr>
            <p:ph type="title"/>
          </p:nvPr>
        </p:nvSpPr>
        <p:spPr>
          <a:xfrm>
            <a:off x="1549585" y="246592"/>
            <a:ext cx="8884024" cy="662782"/>
          </a:xfrm>
        </p:spPr>
        <p:txBody>
          <a:bodyPr/>
          <a:lstStyle/>
          <a:p>
            <a:r>
              <a:rPr lang="en-US" sz="4000" dirty="0"/>
              <a:t>Proposed Interface Design</a:t>
            </a: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p:txBody>
          <a:bodyPr/>
          <a:lstStyle/>
          <a:p>
            <a:fld id="{47FEACEE-25B4-4A2D-B147-27296E36371D}" type="slidenum">
              <a:rPr lang="en-US" altLang="zh-CN" smtClean="0"/>
              <a:pPr/>
              <a:t>13</a:t>
            </a:fld>
            <a:endParaRPr lang="en-US" altLang="zh-CN" dirty="0"/>
          </a:p>
        </p:txBody>
      </p:sp>
      <p:sp>
        <p:nvSpPr>
          <p:cNvPr id="9" name="Text Placeholder 10">
            <a:extLst>
              <a:ext uri="{FF2B5EF4-FFF2-40B4-BE49-F238E27FC236}">
                <a16:creationId xmlns:a16="http://schemas.microsoft.com/office/drawing/2014/main" id="{7219BF7F-8BD5-4997-AE78-5FD5AAAF5149}"/>
              </a:ext>
            </a:extLst>
          </p:cNvPr>
          <p:cNvSpPr txBox="1">
            <a:spLocks/>
          </p:cNvSpPr>
          <p:nvPr/>
        </p:nvSpPr>
        <p:spPr>
          <a:xfrm>
            <a:off x="4492687" y="5963720"/>
            <a:ext cx="3206626" cy="3525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b="1" dirty="0"/>
              <a:t>Homepage</a:t>
            </a:r>
            <a:endParaRPr lang="en-US" sz="2400" dirty="0"/>
          </a:p>
        </p:txBody>
      </p:sp>
      <p:pic>
        <p:nvPicPr>
          <p:cNvPr id="2" name="Picture 1">
            <a:extLst>
              <a:ext uri="{FF2B5EF4-FFF2-40B4-BE49-F238E27FC236}">
                <a16:creationId xmlns:a16="http://schemas.microsoft.com/office/drawing/2014/main" id="{35D9E3BE-A809-874F-1098-8241A351466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29871" y="1006384"/>
            <a:ext cx="8884023" cy="4860326"/>
          </a:xfrm>
          <a:prstGeom prst="rect">
            <a:avLst/>
          </a:prstGeom>
          <a:noFill/>
          <a:ln>
            <a:noFill/>
          </a:ln>
        </p:spPr>
      </p:pic>
    </p:spTree>
    <p:extLst>
      <p:ext uri="{BB962C8B-B14F-4D97-AF65-F5344CB8AC3E}">
        <p14:creationId xmlns:p14="http://schemas.microsoft.com/office/powerpoint/2010/main" val="2107888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446CC6CC-33D7-4181-9969-72896FDB1901}"/>
              </a:ext>
            </a:extLst>
          </p:cNvPr>
          <p:cNvSpPr>
            <a:spLocks noGrp="1"/>
          </p:cNvSpPr>
          <p:nvPr>
            <p:ph type="title"/>
          </p:nvPr>
        </p:nvSpPr>
        <p:spPr>
          <a:xfrm>
            <a:off x="1549585" y="246592"/>
            <a:ext cx="8884024" cy="662782"/>
          </a:xfrm>
        </p:spPr>
        <p:txBody>
          <a:bodyPr/>
          <a:lstStyle/>
          <a:p>
            <a:r>
              <a:rPr lang="en-US" sz="4000" dirty="0"/>
              <a:t>Proposed Interface Design</a:t>
            </a: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p:txBody>
          <a:bodyPr/>
          <a:lstStyle/>
          <a:p>
            <a:fld id="{47FEACEE-25B4-4A2D-B147-27296E36371D}" type="slidenum">
              <a:rPr lang="en-US" altLang="zh-CN" smtClean="0"/>
              <a:pPr/>
              <a:t>14</a:t>
            </a:fld>
            <a:endParaRPr lang="en-US" altLang="zh-CN" dirty="0"/>
          </a:p>
        </p:txBody>
      </p:sp>
      <p:sp>
        <p:nvSpPr>
          <p:cNvPr id="42" name="Text Placeholder 10">
            <a:extLst>
              <a:ext uri="{FF2B5EF4-FFF2-40B4-BE49-F238E27FC236}">
                <a16:creationId xmlns:a16="http://schemas.microsoft.com/office/drawing/2014/main" id="{F4D1D535-70E3-435F-89AA-793A9E17D430}"/>
              </a:ext>
            </a:extLst>
          </p:cNvPr>
          <p:cNvSpPr txBox="1">
            <a:spLocks/>
          </p:cNvSpPr>
          <p:nvPr/>
        </p:nvSpPr>
        <p:spPr>
          <a:xfrm>
            <a:off x="6096000" y="6041645"/>
            <a:ext cx="3206626" cy="3525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b="1" dirty="0"/>
              <a:t>Fig 3.5 Login Form</a:t>
            </a:r>
            <a:endParaRPr lang="en-US" sz="2400" dirty="0"/>
          </a:p>
        </p:txBody>
      </p:sp>
      <p:sp>
        <p:nvSpPr>
          <p:cNvPr id="4" name="Rectangle 3">
            <a:extLst>
              <a:ext uri="{FF2B5EF4-FFF2-40B4-BE49-F238E27FC236}">
                <a16:creationId xmlns:a16="http://schemas.microsoft.com/office/drawing/2014/main" id="{C4BC5627-D1D9-DF79-30DC-034B5A80F7D0}"/>
              </a:ext>
            </a:extLst>
          </p:cNvPr>
          <p:cNvSpPr/>
          <p:nvPr/>
        </p:nvSpPr>
        <p:spPr>
          <a:xfrm>
            <a:off x="1452282" y="816356"/>
            <a:ext cx="4249271" cy="5225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9" name="Text Placeholder 10">
            <a:extLst>
              <a:ext uri="{FF2B5EF4-FFF2-40B4-BE49-F238E27FC236}">
                <a16:creationId xmlns:a16="http://schemas.microsoft.com/office/drawing/2014/main" id="{7219BF7F-8BD5-4997-AE78-5FD5AAAF5149}"/>
              </a:ext>
            </a:extLst>
          </p:cNvPr>
          <p:cNvSpPr txBox="1">
            <a:spLocks/>
          </p:cNvSpPr>
          <p:nvPr/>
        </p:nvSpPr>
        <p:spPr>
          <a:xfrm>
            <a:off x="1758391" y="6041644"/>
            <a:ext cx="3603691" cy="3525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b="1" dirty="0"/>
              <a:t>Add Recipe Form</a:t>
            </a:r>
            <a:endParaRPr lang="en-US" sz="2400" dirty="0"/>
          </a:p>
        </p:txBody>
      </p:sp>
      <p:pic>
        <p:nvPicPr>
          <p:cNvPr id="2" name="Picture 1">
            <a:extLst>
              <a:ext uri="{FF2B5EF4-FFF2-40B4-BE49-F238E27FC236}">
                <a16:creationId xmlns:a16="http://schemas.microsoft.com/office/drawing/2014/main" id="{24F84868-E7F5-5AD5-1E4D-2C017755E8C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01630" y="909373"/>
            <a:ext cx="4002033" cy="4958150"/>
          </a:xfrm>
          <a:prstGeom prst="rect">
            <a:avLst/>
          </a:prstGeom>
          <a:noFill/>
          <a:ln>
            <a:noFill/>
          </a:ln>
        </p:spPr>
      </p:pic>
      <p:pic>
        <p:nvPicPr>
          <p:cNvPr id="3" name="Picture 2">
            <a:extLst>
              <a:ext uri="{FF2B5EF4-FFF2-40B4-BE49-F238E27FC236}">
                <a16:creationId xmlns:a16="http://schemas.microsoft.com/office/drawing/2014/main" id="{925444E3-480B-F6EF-181B-6114B77555A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909373"/>
            <a:ext cx="3206626" cy="4958151"/>
          </a:xfrm>
          <a:prstGeom prst="rect">
            <a:avLst/>
          </a:prstGeom>
          <a:noFill/>
          <a:ln>
            <a:noFill/>
          </a:ln>
        </p:spPr>
      </p:pic>
    </p:spTree>
    <p:extLst>
      <p:ext uri="{BB962C8B-B14F-4D97-AF65-F5344CB8AC3E}">
        <p14:creationId xmlns:p14="http://schemas.microsoft.com/office/powerpoint/2010/main" val="6698719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449970" y="453551"/>
            <a:ext cx="3584148" cy="1325563"/>
          </a:xfrm>
        </p:spPr>
        <p:txBody>
          <a:bodyPr/>
          <a:lstStyle/>
          <a:p>
            <a:r>
              <a:rPr lang="en-US" altLang="zh-CN" dirty="0"/>
              <a:t>Summary</a:t>
            </a:r>
            <a:endParaRPr lang="en-US" dirty="0"/>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484631" y="1222613"/>
            <a:ext cx="6019633" cy="3335939"/>
          </a:xfrm>
        </p:spPr>
        <p:txBody>
          <a:bodyPr/>
          <a:lstStyle/>
          <a:p>
            <a:pPr algn="just"/>
            <a:r>
              <a:rPr lang="en-US" sz="2400" dirty="0"/>
              <a:t>The area covered in this research work focuses on recipes not limited to a particular region in the world but based on recipes for certain dietary needs like for diabetes patients</a:t>
            </a:r>
          </a:p>
        </p:txBody>
      </p:sp>
      <p:pic>
        <p:nvPicPr>
          <p:cNvPr id="39" name="图片占位符 31">
            <a:extLst>
              <a:ext uri="{FF2B5EF4-FFF2-40B4-BE49-F238E27FC236}">
                <a16:creationId xmlns:a16="http://schemas.microsoft.com/office/drawing/2014/main" id="{6037332D-8714-C147-6E64-3654D8C57839}"/>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0"/>
          </p:nvPr>
        </p:nvSpPr>
        <p:spPr/>
        <p:txBody>
          <a:bodyPr/>
          <a:lstStyle/>
          <a:p>
            <a:fld id="{47FEACEE-25B4-4A2D-B147-27296E36371D}" type="slidenum">
              <a:rPr lang="en-US" altLang="zh-CN" smtClean="0"/>
              <a:pPr/>
              <a:t>15</a:t>
            </a:fld>
            <a:endParaRPr lang="en-US" altLang="zh-CN" dirty="0"/>
          </a:p>
        </p:txBody>
      </p:sp>
      <p:pic>
        <p:nvPicPr>
          <p:cNvPr id="17" name="Picture Placeholder 16">
            <a:extLst>
              <a:ext uri="{FF2B5EF4-FFF2-40B4-BE49-F238E27FC236}">
                <a16:creationId xmlns:a16="http://schemas.microsoft.com/office/drawing/2014/main" id="{9E1F8ECC-DAAC-43A5-9EE0-3EA010912F6D}"/>
              </a:ext>
            </a:extLst>
          </p:cNvPr>
          <p:cNvPicPr>
            <a:picLocks noGrp="1" noChangeAspect="1"/>
          </p:cNvPicPr>
          <p:nvPr>
            <p:ph type="pic" sz="quarter" idx="48"/>
          </p:nvPr>
        </p:nvPicPr>
        <p:blipFill rotWithShape="1">
          <a:blip r:embed="rId3"/>
          <a:srcRect l="12925" t="87" r="18371" b="-87"/>
          <a:stretch/>
        </p:blipFill>
        <p:spPr>
          <a:xfrm>
            <a:off x="7493157" y="529148"/>
            <a:ext cx="4248873" cy="4731130"/>
          </a:xfrm>
        </p:spPr>
      </p:pic>
      <p:sp>
        <p:nvSpPr>
          <p:cNvPr id="2" name="Footer Placeholder 7">
            <a:extLst>
              <a:ext uri="{FF2B5EF4-FFF2-40B4-BE49-F238E27FC236}">
                <a16:creationId xmlns:a16="http://schemas.microsoft.com/office/drawing/2014/main" id="{25C46127-D044-C07D-A75F-77D969948F67}"/>
              </a:ext>
            </a:extLst>
          </p:cNvPr>
          <p:cNvSpPr txBox="1">
            <a:spLocks/>
          </p:cNvSpPr>
          <p:nvPr/>
        </p:nvSpPr>
        <p:spPr>
          <a:xfrm>
            <a:off x="484632" y="6217920"/>
            <a:ext cx="572366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rgbClr val="263E5A"/>
                </a:solidFill>
              </a:rPr>
              <a:t>Online Recipe Website</a:t>
            </a:r>
            <a:endParaRPr lang="en-US" sz="1400" dirty="0">
              <a:solidFill>
                <a:srgbClr val="263E5A"/>
              </a:solidFill>
            </a:endParaRPr>
          </a:p>
        </p:txBody>
      </p:sp>
    </p:spTree>
    <p:extLst>
      <p:ext uri="{BB962C8B-B14F-4D97-AF65-F5344CB8AC3E}">
        <p14:creationId xmlns:p14="http://schemas.microsoft.com/office/powerpoint/2010/main" val="41575333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5414439" y="1660851"/>
            <a:ext cx="5626350" cy="1916067"/>
          </a:xfrm>
        </p:spPr>
        <p:txBody>
          <a:bodyPr/>
          <a:lstStyle/>
          <a:p>
            <a:r>
              <a:rPr lang="en-US" sz="7200" dirty="0"/>
              <a:t>Thank you</a:t>
            </a:r>
          </a:p>
        </p:txBody>
      </p:sp>
      <p:pic>
        <p:nvPicPr>
          <p:cNvPr id="6" name="Picture Placeholder 5">
            <a:extLst>
              <a:ext uri="{FF2B5EF4-FFF2-40B4-BE49-F238E27FC236}">
                <a16:creationId xmlns:a16="http://schemas.microsoft.com/office/drawing/2014/main" id="{D1EA538E-38C5-4190-86DA-91C3F2191D4F}"/>
              </a:ext>
            </a:extLst>
          </p:cNvPr>
          <p:cNvPicPr>
            <a:picLocks noGrp="1" noChangeAspect="1"/>
          </p:cNvPicPr>
          <p:nvPr>
            <p:ph type="pic" sz="quarter" idx="49"/>
          </p:nvPr>
        </p:nvPicPr>
        <p:blipFill>
          <a:blip r:embed="rId2"/>
          <a:srcRect t="17290" b="17290"/>
          <a:stretch>
            <a:fillRect/>
          </a:stretch>
        </p:blipFill>
        <p:spPr/>
      </p:pic>
      <p:pic>
        <p:nvPicPr>
          <p:cNvPr id="11" name="Picture Placeholder 10">
            <a:extLst>
              <a:ext uri="{FF2B5EF4-FFF2-40B4-BE49-F238E27FC236}">
                <a16:creationId xmlns:a16="http://schemas.microsoft.com/office/drawing/2014/main" id="{D7AE6E77-8CA8-473B-A845-39DF70FFA264}"/>
              </a:ext>
            </a:extLst>
          </p:cNvPr>
          <p:cNvPicPr>
            <a:picLocks noGrp="1" noChangeAspect="1"/>
          </p:cNvPicPr>
          <p:nvPr>
            <p:ph type="pic" sz="quarter" idx="48"/>
          </p:nvPr>
        </p:nvPicPr>
        <p:blipFill rotWithShape="1">
          <a:blip r:embed="rId3"/>
          <a:srcRect l="5892" t="676" r="42238" b="-676"/>
          <a:stretch/>
        </p:blipFill>
        <p:spPr>
          <a:xfrm>
            <a:off x="2754948" y="2502098"/>
            <a:ext cx="1465840" cy="1289394"/>
          </a:xfrm>
        </p:spPr>
      </p:pic>
      <p:pic>
        <p:nvPicPr>
          <p:cNvPr id="21" name="Picture Placeholder 20">
            <a:extLst>
              <a:ext uri="{FF2B5EF4-FFF2-40B4-BE49-F238E27FC236}">
                <a16:creationId xmlns:a16="http://schemas.microsoft.com/office/drawing/2014/main" id="{EEBA6296-54F5-4818-8B2D-3AFCE9CFD932}"/>
              </a:ext>
            </a:extLst>
          </p:cNvPr>
          <p:cNvPicPr>
            <a:picLocks noGrp="1" noChangeAspect="1"/>
          </p:cNvPicPr>
          <p:nvPr>
            <p:ph type="pic" sz="quarter" idx="51"/>
          </p:nvPr>
        </p:nvPicPr>
        <p:blipFill>
          <a:blip r:embed="rId4"/>
          <a:srcRect l="4769" r="4769"/>
          <a:stretch>
            <a:fillRect/>
          </a:stretch>
        </p:blipFill>
        <p:spPr/>
      </p:pic>
      <p:pic>
        <p:nvPicPr>
          <p:cNvPr id="26" name="Picture Placeholder 25">
            <a:extLst>
              <a:ext uri="{FF2B5EF4-FFF2-40B4-BE49-F238E27FC236}">
                <a16:creationId xmlns:a16="http://schemas.microsoft.com/office/drawing/2014/main" id="{5115B9B9-1DBC-404F-8953-EBCA9A92E2F4}"/>
              </a:ext>
            </a:extLst>
          </p:cNvPr>
          <p:cNvPicPr>
            <a:picLocks noGrp="1" noChangeAspect="1"/>
          </p:cNvPicPr>
          <p:nvPr>
            <p:ph type="pic" sz="quarter" idx="50"/>
          </p:nvPr>
        </p:nvPicPr>
        <p:blipFill>
          <a:blip r:embed="rId5"/>
          <a:srcRect l="6520" r="6520"/>
          <a:stretch>
            <a:fillRect/>
          </a:stretch>
        </p:blipFill>
        <p:spPr/>
      </p:pic>
    </p:spTree>
    <p:extLst>
      <p:ext uri="{BB962C8B-B14F-4D97-AF65-F5344CB8AC3E}">
        <p14:creationId xmlns:p14="http://schemas.microsoft.com/office/powerpoint/2010/main" val="52927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a:xfrm>
            <a:off x="6352070" y="1076241"/>
            <a:ext cx="1913128" cy="1054727"/>
          </a:xfrm>
        </p:spPr>
        <p:txBody>
          <a:bodyPr/>
          <a:lstStyle/>
          <a:p>
            <a:r>
              <a:rPr lang="en-US" dirty="0"/>
              <a:t>1</a:t>
            </a:r>
          </a:p>
          <a:p>
            <a:r>
              <a:rPr lang="en-US" dirty="0"/>
              <a:t>Background of the Study</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dirty="0"/>
              <a:t>2</a:t>
            </a:r>
          </a:p>
          <a:p>
            <a:r>
              <a:rPr lang="en-US" dirty="0"/>
              <a:t>Statement of the Problem</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a:xfrm>
            <a:off x="7321949" y="2646868"/>
            <a:ext cx="1914694" cy="1089194"/>
          </a:xfrm>
        </p:spPr>
        <p:txBody>
          <a:bodyPr/>
          <a:lstStyle/>
          <a:p>
            <a:r>
              <a:rPr lang="en-US" dirty="0"/>
              <a:t>5</a:t>
            </a:r>
          </a:p>
          <a:p>
            <a:r>
              <a:rPr lang="en-US" dirty="0"/>
              <a:t>Summary of Literature Review</a:t>
            </a: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a:xfrm>
            <a:off x="6365385" y="4431889"/>
            <a:ext cx="1913128" cy="1107124"/>
          </a:xfrm>
        </p:spPr>
        <p:txBody>
          <a:bodyPr/>
          <a:lstStyle/>
          <a:p>
            <a:r>
              <a:rPr lang="en-US" dirty="0"/>
              <a:t>7</a:t>
            </a:r>
          </a:p>
          <a:p>
            <a:r>
              <a:rPr lang="en-US" dirty="0"/>
              <a:t>System Modeling</a:t>
            </a: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a:xfrm>
            <a:off x="8375472" y="4528090"/>
            <a:ext cx="1913128" cy="1075689"/>
          </a:xfrm>
        </p:spPr>
        <p:txBody>
          <a:bodyPr/>
          <a:lstStyle/>
          <a:p>
            <a:r>
              <a:rPr lang="en-US" dirty="0"/>
              <a:t>8</a:t>
            </a:r>
          </a:p>
          <a:p>
            <a:r>
              <a:rPr lang="en-US" dirty="0"/>
              <a:t>Proposed Interface Design</a:t>
            </a:r>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rPr>
              <a:t>Presentation Title</a:t>
            </a:r>
          </a:p>
        </p:txBody>
      </p:sp>
      <p:sp>
        <p:nvSpPr>
          <p:cNvPr id="8" name="Footer Placeholder 7">
            <a:extLst>
              <a:ext uri="{FF2B5EF4-FFF2-40B4-BE49-F238E27FC236}">
                <a16:creationId xmlns:a16="http://schemas.microsoft.com/office/drawing/2014/main" id="{D36D0CF6-7418-9349-F7A8-045EA96B2D03}"/>
              </a:ext>
            </a:extLst>
          </p:cNvPr>
          <p:cNvSpPr>
            <a:spLocks noGrp="1"/>
          </p:cNvSpPr>
          <p:nvPr>
            <p:ph type="ftr" sz="quarter" idx="33"/>
          </p:nvPr>
        </p:nvSpPr>
        <p:spPr>
          <a:xfrm>
            <a:off x="484632" y="6217920"/>
            <a:ext cx="5723663" cy="365125"/>
          </a:xfrm>
        </p:spPr>
        <p:txBody>
          <a:bodyPr/>
          <a:lstStyle/>
          <a:p>
            <a:r>
              <a:rPr lang="en-US" dirty="0"/>
              <a:t>Online Recipe Website</a:t>
            </a:r>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pPr/>
              <a:t>2</a:t>
            </a:fld>
            <a:endParaRPr lang="en-US" altLang="zh-CN" dirty="0"/>
          </a:p>
        </p:txBody>
      </p:sp>
      <p:sp>
        <p:nvSpPr>
          <p:cNvPr id="2" name="Rectangle 1">
            <a:extLst>
              <a:ext uri="{FF2B5EF4-FFF2-40B4-BE49-F238E27FC236}">
                <a16:creationId xmlns:a16="http://schemas.microsoft.com/office/drawing/2014/main" id="{1068272A-6276-4485-9DED-86F8E212A24F}"/>
              </a:ext>
            </a:extLst>
          </p:cNvPr>
          <p:cNvSpPr/>
          <p:nvPr/>
        </p:nvSpPr>
        <p:spPr>
          <a:xfrm>
            <a:off x="84242" y="31187"/>
            <a:ext cx="3577378" cy="2813538"/>
          </a:xfrm>
          <a:prstGeom prst="rect">
            <a:avLst/>
          </a:prstGeom>
          <a:solidFill>
            <a:srgbClr val="F8F6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p>
        </p:txBody>
      </p:sp>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a:xfrm>
            <a:off x="346033" y="206184"/>
            <a:ext cx="4253399" cy="1740114"/>
          </a:xfrm>
        </p:spPr>
        <p:txBody>
          <a:bodyPr/>
          <a:lstStyle/>
          <a:p>
            <a:r>
              <a:rPr lang="en-US" dirty="0"/>
              <a:t>Table of Content</a:t>
            </a:r>
          </a:p>
        </p:txBody>
      </p:sp>
      <p:sp>
        <p:nvSpPr>
          <p:cNvPr id="12" name="Text Placeholder 8">
            <a:extLst>
              <a:ext uri="{FF2B5EF4-FFF2-40B4-BE49-F238E27FC236}">
                <a16:creationId xmlns:a16="http://schemas.microsoft.com/office/drawing/2014/main" id="{BCE46139-E6FF-4F62-B970-6E89F8908AC4}"/>
              </a:ext>
            </a:extLst>
          </p:cNvPr>
          <p:cNvSpPr txBox="1">
            <a:spLocks/>
          </p:cNvSpPr>
          <p:nvPr/>
        </p:nvSpPr>
        <p:spPr>
          <a:xfrm>
            <a:off x="10471020" y="972990"/>
            <a:ext cx="1904890" cy="1054728"/>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3</a:t>
            </a:r>
          </a:p>
          <a:p>
            <a:r>
              <a:rPr lang="en-US" dirty="0"/>
              <a:t>Aims and Objective of the Study</a:t>
            </a:r>
          </a:p>
        </p:txBody>
      </p:sp>
      <p:sp>
        <p:nvSpPr>
          <p:cNvPr id="13" name="Text Placeholder 8">
            <a:extLst>
              <a:ext uri="{FF2B5EF4-FFF2-40B4-BE49-F238E27FC236}">
                <a16:creationId xmlns:a16="http://schemas.microsoft.com/office/drawing/2014/main" id="{DA081CA4-0979-4D7A-88B0-54574C59C810}"/>
              </a:ext>
            </a:extLst>
          </p:cNvPr>
          <p:cNvSpPr txBox="1">
            <a:spLocks/>
          </p:cNvSpPr>
          <p:nvPr/>
        </p:nvSpPr>
        <p:spPr>
          <a:xfrm>
            <a:off x="5244051" y="2826795"/>
            <a:ext cx="1904890" cy="1054728"/>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4</a:t>
            </a:r>
          </a:p>
          <a:p>
            <a:r>
              <a:rPr lang="en-US" dirty="0"/>
              <a:t>Significance of the Study</a:t>
            </a:r>
          </a:p>
        </p:txBody>
      </p:sp>
      <p:sp>
        <p:nvSpPr>
          <p:cNvPr id="14" name="Text Placeholder 21">
            <a:extLst>
              <a:ext uri="{FF2B5EF4-FFF2-40B4-BE49-F238E27FC236}">
                <a16:creationId xmlns:a16="http://schemas.microsoft.com/office/drawing/2014/main" id="{B2527D14-F31E-4A1C-9826-ECBB242F8E9B}"/>
              </a:ext>
            </a:extLst>
          </p:cNvPr>
          <p:cNvSpPr txBox="1">
            <a:spLocks/>
          </p:cNvSpPr>
          <p:nvPr/>
        </p:nvSpPr>
        <p:spPr>
          <a:xfrm>
            <a:off x="9409651" y="2651458"/>
            <a:ext cx="1913128" cy="1107124"/>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6</a:t>
            </a:r>
          </a:p>
          <a:p>
            <a:r>
              <a:rPr lang="en-US" dirty="0"/>
              <a:t>Research Methodology</a:t>
            </a:r>
          </a:p>
        </p:txBody>
      </p:sp>
      <p:sp>
        <p:nvSpPr>
          <p:cNvPr id="15" name="Text Placeholder 23">
            <a:extLst>
              <a:ext uri="{FF2B5EF4-FFF2-40B4-BE49-F238E27FC236}">
                <a16:creationId xmlns:a16="http://schemas.microsoft.com/office/drawing/2014/main" id="{B9D71D61-B3DE-4121-B76C-0854A42A22C8}"/>
              </a:ext>
            </a:extLst>
          </p:cNvPr>
          <p:cNvSpPr txBox="1">
            <a:spLocks/>
          </p:cNvSpPr>
          <p:nvPr/>
        </p:nvSpPr>
        <p:spPr>
          <a:xfrm>
            <a:off x="10441265" y="4528090"/>
            <a:ext cx="1913128" cy="1075689"/>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9</a:t>
            </a:r>
          </a:p>
          <a:p>
            <a:r>
              <a:rPr lang="en-US" dirty="0"/>
              <a:t>Summary / Conclusion</a:t>
            </a:r>
          </a:p>
        </p:txBody>
      </p:sp>
    </p:spTree>
    <p:extLst>
      <p:ext uri="{BB962C8B-B14F-4D97-AF65-F5344CB8AC3E}">
        <p14:creationId xmlns:p14="http://schemas.microsoft.com/office/powerpoint/2010/main" val="2775535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87747" y="-147334"/>
            <a:ext cx="5117162" cy="1325563"/>
          </a:xfrm>
        </p:spPr>
        <p:txBody>
          <a:bodyPr/>
          <a:lstStyle/>
          <a:p>
            <a:r>
              <a:rPr lang="en-US" dirty="0"/>
              <a:t>Background of Study</a:t>
            </a:r>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387747" y="932176"/>
            <a:ext cx="8285345" cy="5092504"/>
          </a:xfrm>
        </p:spPr>
        <p:txBody>
          <a:bodyPr/>
          <a:lstStyle/>
          <a:p>
            <a:pPr algn="just"/>
            <a:r>
              <a:rPr lang="en-US" sz="1700" dirty="0"/>
              <a:t>In recent years, technological improvements have benefited the market of easily accessible websites for meeting their consumers' daily demands. Cooking is one such requirement. As a result, recipe websites are proliferating on the internet, overloading the space with extravagant amounts of data. As a result, users may become overwhelmed by the sheer volume and find themselves unable to find the information they were looking for in the first place. (</a:t>
            </a:r>
            <a:r>
              <a:rPr lang="en-US" sz="1700" dirty="0" err="1"/>
              <a:t>Lemonaki</a:t>
            </a:r>
            <a:r>
              <a:rPr lang="en-US" sz="1700" dirty="0"/>
              <a:t> &amp; </a:t>
            </a:r>
            <a:r>
              <a:rPr lang="en-US" sz="1700" dirty="0" err="1"/>
              <a:t>Beka</a:t>
            </a:r>
            <a:r>
              <a:rPr lang="en-US" sz="1700" dirty="0"/>
              <a:t>, 2022).</a:t>
            </a:r>
          </a:p>
          <a:p>
            <a:pPr algn="just"/>
            <a:r>
              <a:rPr lang="en-US" sz="1700" dirty="0"/>
              <a:t>The concept of online food recipe websites has been around since the early days of the internet which allowed users to search for and share their own recipes with others. In the years since the number of online food recipe websites has grown exponentially. According to a 2018 report by Statista, there were over 8,000 food and recipe websites in the United States alone (Statista, 2018). These websites have become increasingly popular as they offer a convenient way for people to find and share recipes, as well as discover new dishes and cooking techniques.</a:t>
            </a:r>
          </a:p>
          <a:p>
            <a:pPr algn="just"/>
            <a:r>
              <a:rPr lang="en-US" sz="1700" dirty="0"/>
              <a:t>In addition to traditional recipe websites, the rise of social media has also contributed to the growth of online food recipe sharing. Platforms such as Pinterest and Instagram have become popular places for users to share their own recipes, as well as discover new ones through hashtags and food-related accounts</a:t>
            </a: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pic>
        <p:nvPicPr>
          <p:cNvPr id="13" name="Picture Placeholder 12">
            <a:extLst>
              <a:ext uri="{FF2B5EF4-FFF2-40B4-BE49-F238E27FC236}">
                <a16:creationId xmlns:a16="http://schemas.microsoft.com/office/drawing/2014/main" id="{388C2425-FEC1-4EF9-8DE1-72EAA4CE1E90}"/>
              </a:ext>
            </a:extLst>
          </p:cNvPr>
          <p:cNvPicPr>
            <a:picLocks noGrp="1" noChangeAspect="1"/>
          </p:cNvPicPr>
          <p:nvPr>
            <p:ph type="pic" sz="quarter" idx="51"/>
          </p:nvPr>
        </p:nvPicPr>
        <p:blipFill>
          <a:blip r:embed="rId2"/>
          <a:srcRect l="2998" r="2998"/>
          <a:stretch>
            <a:fillRect/>
          </a:stretch>
        </p:blipFill>
        <p:spPr>
          <a:xfrm>
            <a:off x="8617060" y="1329218"/>
            <a:ext cx="3574940" cy="3802845"/>
          </a:xfrm>
        </p:spPr>
      </p:pic>
      <p:sp>
        <p:nvSpPr>
          <p:cNvPr id="2" name="Footer Placeholder 7">
            <a:extLst>
              <a:ext uri="{FF2B5EF4-FFF2-40B4-BE49-F238E27FC236}">
                <a16:creationId xmlns:a16="http://schemas.microsoft.com/office/drawing/2014/main" id="{7255EBB7-99B0-E7BB-9756-81C0F1C454CB}"/>
              </a:ext>
            </a:extLst>
          </p:cNvPr>
          <p:cNvSpPr txBox="1">
            <a:spLocks/>
          </p:cNvSpPr>
          <p:nvPr/>
        </p:nvSpPr>
        <p:spPr>
          <a:xfrm>
            <a:off x="484632" y="6217920"/>
            <a:ext cx="572366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rgbClr val="263E5A"/>
                </a:solidFill>
              </a:rPr>
              <a:t>Online Recipe Website</a:t>
            </a:r>
            <a:endParaRPr lang="en-US" sz="1400" dirty="0">
              <a:solidFill>
                <a:srgbClr val="263E5A"/>
              </a:solidFill>
            </a:endParaRPr>
          </a:p>
        </p:txBody>
      </p:sp>
    </p:spTree>
    <p:extLst>
      <p:ext uri="{BB962C8B-B14F-4D97-AF65-F5344CB8AC3E}">
        <p14:creationId xmlns:p14="http://schemas.microsoft.com/office/powerpoint/2010/main" val="77554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B3E587A4-ADCF-43A4-8294-EBF5876E2840}"/>
              </a:ext>
            </a:extLst>
          </p:cNvPr>
          <p:cNvSpPr/>
          <p:nvPr/>
        </p:nvSpPr>
        <p:spPr>
          <a:xfrm rot="16200000">
            <a:off x="778824" y="1679154"/>
            <a:ext cx="3242602" cy="2543087"/>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p>
        </p:txBody>
      </p:sp>
      <p:sp>
        <p:nvSpPr>
          <p:cNvPr id="6" name="Text Placeholder 19">
            <a:extLst>
              <a:ext uri="{FF2B5EF4-FFF2-40B4-BE49-F238E27FC236}">
                <a16:creationId xmlns:a16="http://schemas.microsoft.com/office/drawing/2014/main" id="{868D6E5A-5AD5-40B3-A7BD-A76FA88610D7}"/>
              </a:ext>
            </a:extLst>
          </p:cNvPr>
          <p:cNvSpPr txBox="1">
            <a:spLocks/>
          </p:cNvSpPr>
          <p:nvPr/>
        </p:nvSpPr>
        <p:spPr>
          <a:xfrm>
            <a:off x="5147214" y="962526"/>
            <a:ext cx="6562223" cy="4800600"/>
          </a:xfrm>
          <a:prstGeom prst="rect">
            <a:avLst/>
          </a:prstGeom>
        </p:spPr>
        <p:txBody>
          <a:bodyPr vert="horz" lIns="91440" tIns="45720" rIns="91440" bIns="45720" rtlCol="0">
            <a:noAutofit/>
          </a:bodyPr>
          <a:lstStyle>
            <a:lvl1pPr marL="0" indent="0" algn="ctr" defTabSz="914400" rtl="0" eaLnBrk="1" latinLnBrk="0" hangingPunct="1">
              <a:lnSpc>
                <a:spcPct val="113000"/>
              </a:lnSpc>
              <a:spcBef>
                <a:spcPts val="1000"/>
              </a:spcBef>
              <a:buFont typeface="Arial" panose="020B0604020202020204" pitchFamily="34" charset="0"/>
              <a:buNone/>
              <a:defRPr sz="1800" b="1" kern="1200" cap="all" baseline="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b="0" cap="none" dirty="0"/>
              <a:t>Developing the knowledge and motivation for healthy eating early in life remains a challenge. While eating patterns tend to form before and during young adulthood, individuals may have little opportunity to develop their food literacy until they begin to live independently (</a:t>
            </a:r>
            <a:r>
              <a:rPr lang="en-US" sz="2400" b="0" cap="none" dirty="0" err="1"/>
              <a:t>Colatruglio</a:t>
            </a:r>
            <a:r>
              <a:rPr lang="en-US" sz="2400" b="0" cap="none" dirty="0"/>
              <a:t> et al., 2016). This has resulted in the need for fast food by most young adults causing unhealthy eating or eating disorder</a:t>
            </a:r>
            <a:endParaRPr lang="en-US" sz="2800" b="0" cap="none" dirty="0"/>
          </a:p>
        </p:txBody>
      </p:sp>
      <p:sp>
        <p:nvSpPr>
          <p:cNvPr id="46" name="Title 45">
            <a:extLst>
              <a:ext uri="{FF2B5EF4-FFF2-40B4-BE49-F238E27FC236}">
                <a16:creationId xmlns:a16="http://schemas.microsoft.com/office/drawing/2014/main" id="{4D761329-3BEF-0173-1328-A4DB26572AFF}"/>
              </a:ext>
            </a:extLst>
          </p:cNvPr>
          <p:cNvSpPr>
            <a:spLocks noGrp="1"/>
          </p:cNvSpPr>
          <p:nvPr>
            <p:ph type="title"/>
          </p:nvPr>
        </p:nvSpPr>
        <p:spPr>
          <a:xfrm>
            <a:off x="1261102" y="1335318"/>
            <a:ext cx="2757047" cy="3636498"/>
          </a:xfrm>
        </p:spPr>
        <p:txBody>
          <a:bodyPr/>
          <a:lstStyle/>
          <a:p>
            <a:pPr algn="ctr"/>
            <a:r>
              <a:rPr lang="en-US" dirty="0"/>
              <a:t>Statement of the problem</a:t>
            </a:r>
          </a:p>
        </p:txBody>
      </p:sp>
      <p:pic>
        <p:nvPicPr>
          <p:cNvPr id="11" name="Picture Placeholder 10">
            <a:extLst>
              <a:ext uri="{FF2B5EF4-FFF2-40B4-BE49-F238E27FC236}">
                <a16:creationId xmlns:a16="http://schemas.microsoft.com/office/drawing/2014/main" id="{F5985267-82DF-425F-9D44-608DB6007099}"/>
              </a:ext>
            </a:extLst>
          </p:cNvPr>
          <p:cNvPicPr>
            <a:picLocks noGrp="1" noChangeAspect="1"/>
          </p:cNvPicPr>
          <p:nvPr>
            <p:ph type="pic" sz="quarter" idx="47"/>
          </p:nvPr>
        </p:nvPicPr>
        <p:blipFill>
          <a:blip r:embed="rId2"/>
          <a:srcRect l="32547" r="32547"/>
          <a:stretch>
            <a:fillRect/>
          </a:stretch>
        </p:blipFill>
        <p:spPr>
          <a:xfrm>
            <a:off x="177320" y="348916"/>
            <a:ext cx="4837373" cy="5544365"/>
          </a:xfrm>
        </p:spPr>
      </p:pic>
    </p:spTree>
    <p:extLst>
      <p:ext uri="{BB962C8B-B14F-4D97-AF65-F5344CB8AC3E}">
        <p14:creationId xmlns:p14="http://schemas.microsoft.com/office/powerpoint/2010/main" val="2478079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0" y="437287"/>
            <a:ext cx="4299604" cy="2668363"/>
          </a:xfrm>
        </p:spPr>
        <p:txBody>
          <a:bodyPr/>
          <a:lstStyle/>
          <a:p>
            <a:pPr algn="ctr"/>
            <a:r>
              <a:rPr lang="en-US" dirty="0">
                <a:latin typeface="Times New Roman" panose="02020603050405020304" pitchFamily="18" charset="0"/>
                <a:ea typeface="Calibri" panose="020F0502020204030204" pitchFamily="34" charset="0"/>
              </a:rPr>
              <a:t>Aim and </a:t>
            </a:r>
            <a:r>
              <a:rPr lang="en-GB" dirty="0">
                <a:latin typeface="Times New Roman" panose="02020603050405020304" pitchFamily="18" charset="0"/>
                <a:ea typeface="Calibri" panose="020F0502020204030204" pitchFamily="34" charset="0"/>
              </a:rPr>
              <a:t>Objectives of </a:t>
            </a:r>
            <a:r>
              <a:rPr lang="en-US" dirty="0">
                <a:latin typeface="Times New Roman" panose="02020603050405020304" pitchFamily="18" charset="0"/>
                <a:ea typeface="Calibri" panose="020F0502020204030204" pitchFamily="34" charset="0"/>
              </a:rPr>
              <a:t>the </a:t>
            </a:r>
            <a:r>
              <a:rPr lang="en-GB" dirty="0">
                <a:latin typeface="Times New Roman" panose="02020603050405020304" pitchFamily="18" charset="0"/>
                <a:ea typeface="Calibri" panose="020F0502020204030204" pitchFamily="34" charset="0"/>
              </a:rPr>
              <a:t>Study</a:t>
            </a:r>
            <a:endParaRPr lang="en-US" dirty="0"/>
          </a:p>
        </p:txBody>
      </p:sp>
      <p:pic>
        <p:nvPicPr>
          <p:cNvPr id="192" name="Picture Placeholder 191" descr="Abacus with solid fill">
            <a:extLst>
              <a:ext uri="{FF2B5EF4-FFF2-40B4-BE49-F238E27FC236}">
                <a16:creationId xmlns:a16="http://schemas.microsoft.com/office/drawing/2014/main" id="{03D5E3D1-D423-EF5A-EE43-00CF1BD7FF63}"/>
              </a:ext>
            </a:extLst>
          </p:cNvPr>
          <p:cNvPicPr>
            <a:picLocks noGrp="1" noChangeAspect="1"/>
          </p:cNvPicPr>
          <p:nvPr>
            <p:ph type="pic" sz="quarter" idx="36"/>
          </p:nvPr>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l="5182" r="5182"/>
          <a:stretch>
            <a:fillRect/>
          </a:stretch>
        </p:blipFill>
        <p:spPr>
          <a:xfrm>
            <a:off x="4676184" y="397912"/>
            <a:ext cx="507778" cy="565882"/>
          </a:xfrm>
        </p:spPr>
      </p:pic>
      <p:sp>
        <p:nvSpPr>
          <p:cNvPr id="9" name="Text Placeholder 8">
            <a:extLst>
              <a:ext uri="{FF2B5EF4-FFF2-40B4-BE49-F238E27FC236}">
                <a16:creationId xmlns:a16="http://schemas.microsoft.com/office/drawing/2014/main" id="{FA96FE97-5E27-FC36-5E3A-511A31E6C789}"/>
              </a:ext>
            </a:extLst>
          </p:cNvPr>
          <p:cNvSpPr>
            <a:spLocks noGrp="1"/>
          </p:cNvSpPr>
          <p:nvPr>
            <p:ph type="body" sz="quarter" idx="27"/>
          </p:nvPr>
        </p:nvSpPr>
        <p:spPr>
          <a:xfrm>
            <a:off x="5232171" y="470511"/>
            <a:ext cx="5162709" cy="420683"/>
          </a:xfrm>
        </p:spPr>
        <p:txBody>
          <a:bodyPr/>
          <a:lstStyle/>
          <a:p>
            <a:r>
              <a:rPr lang="en-US" dirty="0"/>
              <a:t>Aim</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5412645" y="942469"/>
            <a:ext cx="5162709" cy="1070717"/>
          </a:xfrm>
        </p:spPr>
        <p:txBody>
          <a:bodyPr/>
          <a:lstStyle/>
          <a:p>
            <a:pPr marL="0" indent="0" algn="just">
              <a:buNone/>
            </a:pPr>
            <a:r>
              <a:rPr lang="en-US" sz="1800" dirty="0"/>
              <a:t>This project aims to develop a recipe website that provides its users with different types of recipes based on their taste and even in case of need for certain dietary needs in the case of diabetes</a:t>
            </a:r>
            <a:endParaRPr lang="en-US" sz="2800" dirty="0"/>
          </a:p>
        </p:txBody>
      </p:sp>
      <p:pic>
        <p:nvPicPr>
          <p:cNvPr id="194" name="Picture Placeholder 193" descr="Bar graph with upward trend with solid fill">
            <a:extLst>
              <a:ext uri="{FF2B5EF4-FFF2-40B4-BE49-F238E27FC236}">
                <a16:creationId xmlns:a16="http://schemas.microsoft.com/office/drawing/2014/main" id="{FAB9DE8A-4935-A3E0-0122-F76CDEAC29D1}"/>
              </a:ext>
            </a:extLst>
          </p:cNvPr>
          <p:cNvPicPr>
            <a:picLocks noGrp="1" noChangeAspect="1"/>
          </p:cNvPicPr>
          <p:nvPr>
            <p:ph type="pic" sz="quarter" idx="37"/>
          </p:nvPr>
        </p:nvPicPr>
        <p:blipFill>
          <a:blip r:embed="rId5" cstate="print">
            <a:extLst>
              <a:ext uri="{28A0092B-C50C-407E-A947-70E740481C1C}">
                <a14:useLocalDpi xmlns:a14="http://schemas.microsoft.com/office/drawing/2010/main"/>
              </a:ext>
              <a:ext uri="{96DAC541-7B7A-43D3-8B79-37D633B846F1}">
                <asvg:svgBlip xmlns:asvg="http://schemas.microsoft.com/office/drawing/2016/SVG/main" r:embed="rId6"/>
              </a:ext>
            </a:extLst>
          </a:blip>
          <a:srcRect l="2661" r="2661"/>
          <a:stretch>
            <a:fillRect/>
          </a:stretch>
        </p:blipFill>
        <p:spPr>
          <a:xfrm>
            <a:off x="4676184" y="2053388"/>
            <a:ext cx="536270" cy="565882"/>
          </a:xfrm>
        </p:spPr>
      </p:pic>
      <p:sp>
        <p:nvSpPr>
          <p:cNvPr id="11" name="Text Placeholder 10">
            <a:extLst>
              <a:ext uri="{FF2B5EF4-FFF2-40B4-BE49-F238E27FC236}">
                <a16:creationId xmlns:a16="http://schemas.microsoft.com/office/drawing/2014/main" id="{DC774673-50D8-2D6F-C339-6E4B0A126B06}"/>
              </a:ext>
            </a:extLst>
          </p:cNvPr>
          <p:cNvSpPr>
            <a:spLocks noGrp="1"/>
          </p:cNvSpPr>
          <p:nvPr>
            <p:ph type="body" sz="quarter" idx="29"/>
          </p:nvPr>
        </p:nvSpPr>
        <p:spPr>
          <a:xfrm>
            <a:off x="5251888" y="2107017"/>
            <a:ext cx="5162709" cy="420683"/>
          </a:xfrm>
        </p:spPr>
        <p:txBody>
          <a:bodyPr/>
          <a:lstStyle/>
          <a:p>
            <a:r>
              <a:rPr lang="en-US" dirty="0"/>
              <a:t>Objectives</a:t>
            </a:r>
          </a:p>
        </p:txBody>
      </p:sp>
      <p:sp>
        <p:nvSpPr>
          <p:cNvPr id="13" name="Text Placeholder 12">
            <a:extLst>
              <a:ext uri="{FF2B5EF4-FFF2-40B4-BE49-F238E27FC236}">
                <a16:creationId xmlns:a16="http://schemas.microsoft.com/office/drawing/2014/main" id="{DEB5763E-8BC0-F6C3-3814-6649A828C000}"/>
              </a:ext>
            </a:extLst>
          </p:cNvPr>
          <p:cNvSpPr>
            <a:spLocks noGrp="1"/>
          </p:cNvSpPr>
          <p:nvPr>
            <p:ph type="body" sz="quarter" idx="34"/>
          </p:nvPr>
        </p:nvSpPr>
        <p:spPr>
          <a:xfrm>
            <a:off x="5232171" y="2588109"/>
            <a:ext cx="5162709" cy="1177789"/>
          </a:xfrm>
        </p:spPr>
        <p:txBody>
          <a:bodyPr/>
          <a:lstStyle/>
          <a:p>
            <a:pPr lvl="0" algn="just"/>
            <a:r>
              <a:rPr lang="en-US" sz="1800" dirty="0"/>
              <a:t>An engaging and easy-to-use UI with good UX using HTML.</a:t>
            </a:r>
          </a:p>
          <a:p>
            <a:pPr lvl="0" algn="just"/>
            <a:r>
              <a:rPr lang="en-US" sz="1800" dirty="0"/>
              <a:t>The logic will be handled using JavaScript and the data will be stored using MySQL.</a:t>
            </a:r>
          </a:p>
          <a:p>
            <a:pPr lvl="0" algn="just"/>
            <a:r>
              <a:rPr lang="en-US" sz="1800" dirty="0"/>
              <a:t>Evaluating and verifying the app</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5</a:t>
            </a:fld>
            <a:endParaRPr lang="en-US" altLang="zh-CN" dirty="0"/>
          </a:p>
        </p:txBody>
      </p:sp>
      <p:pic>
        <p:nvPicPr>
          <p:cNvPr id="14" name="Picture 13">
            <a:extLst>
              <a:ext uri="{FF2B5EF4-FFF2-40B4-BE49-F238E27FC236}">
                <a16:creationId xmlns:a16="http://schemas.microsoft.com/office/drawing/2014/main" id="{5484F2A6-F190-4CB1-A959-33D282112A99}"/>
              </a:ext>
            </a:extLst>
          </p:cNvPr>
          <p:cNvPicPr>
            <a:picLocks noChangeAspect="1"/>
          </p:cNvPicPr>
          <p:nvPr/>
        </p:nvPicPr>
        <p:blipFill rotWithShape="1">
          <a:blip r:embed="rId7"/>
          <a:srcRect/>
          <a:stretch/>
        </p:blipFill>
        <p:spPr>
          <a:xfrm>
            <a:off x="346733" y="4346047"/>
            <a:ext cx="3356554" cy="2668363"/>
          </a:xfrm>
          <a:prstGeom prst="hexagon">
            <a:avLst/>
          </a:prstGeom>
        </p:spPr>
      </p:pic>
    </p:spTree>
    <p:extLst>
      <p:ext uri="{BB962C8B-B14F-4D97-AF65-F5344CB8AC3E}">
        <p14:creationId xmlns:p14="http://schemas.microsoft.com/office/powerpoint/2010/main" val="2519727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4C6EC6F6-F346-241D-C2AD-CEA21AF2E091}"/>
              </a:ext>
            </a:extLst>
          </p:cNvPr>
          <p:cNvSpPr>
            <a:spLocks noGrp="1"/>
          </p:cNvSpPr>
          <p:nvPr>
            <p:ph type="title"/>
          </p:nvPr>
        </p:nvSpPr>
        <p:spPr>
          <a:xfrm>
            <a:off x="484632" y="183519"/>
            <a:ext cx="5986506" cy="1115434"/>
          </a:xfrm>
        </p:spPr>
        <p:txBody>
          <a:bodyPr/>
          <a:lstStyle/>
          <a:p>
            <a:r>
              <a:rPr lang="en-GB" dirty="0">
                <a:latin typeface="Times New Roman" panose="02020603050405020304" pitchFamily="18" charset="0"/>
                <a:ea typeface="Calibri" panose="020F0502020204030204" pitchFamily="34" charset="0"/>
              </a:rPr>
              <a:t>Significance of Study</a:t>
            </a:r>
            <a:endParaRPr lang="en-US" dirty="0"/>
          </a:p>
        </p:txBody>
      </p:sp>
      <p:sp>
        <p:nvSpPr>
          <p:cNvPr id="5" name="Slide Number Placeholder 4">
            <a:extLst>
              <a:ext uri="{FF2B5EF4-FFF2-40B4-BE49-F238E27FC236}">
                <a16:creationId xmlns:a16="http://schemas.microsoft.com/office/drawing/2014/main" id="{EFE20B9D-3E1B-ACAC-E328-901AE7E6D939}"/>
              </a:ext>
            </a:extLst>
          </p:cNvPr>
          <p:cNvSpPr>
            <a:spLocks noGrp="1"/>
          </p:cNvSpPr>
          <p:nvPr>
            <p:ph type="sldNum" sz="quarter" idx="29"/>
          </p:nvPr>
        </p:nvSpPr>
        <p:spPr/>
        <p:txBody>
          <a:bodyPr/>
          <a:lstStyle/>
          <a:p>
            <a:fld id="{47FEACEE-25B4-4A2D-B147-27296E36371D}" type="slidenum">
              <a:rPr lang="en-US" altLang="zh-CN" smtClean="0"/>
              <a:pPr/>
              <a:t>6</a:t>
            </a:fld>
            <a:endParaRPr lang="en-US" altLang="zh-CN" dirty="0"/>
          </a:p>
        </p:txBody>
      </p:sp>
      <p:sp>
        <p:nvSpPr>
          <p:cNvPr id="6" name="Oval 5">
            <a:extLst>
              <a:ext uri="{FF2B5EF4-FFF2-40B4-BE49-F238E27FC236}">
                <a16:creationId xmlns:a16="http://schemas.microsoft.com/office/drawing/2014/main" id="{33DE38BC-8E8A-4041-85FD-D80FA084A41F}"/>
              </a:ext>
            </a:extLst>
          </p:cNvPr>
          <p:cNvSpPr/>
          <p:nvPr/>
        </p:nvSpPr>
        <p:spPr>
          <a:xfrm>
            <a:off x="6471138" y="741236"/>
            <a:ext cx="5584874" cy="55848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p>
        </p:txBody>
      </p:sp>
      <p:pic>
        <p:nvPicPr>
          <p:cNvPr id="11" name="Picture 10">
            <a:extLst>
              <a:ext uri="{FF2B5EF4-FFF2-40B4-BE49-F238E27FC236}">
                <a16:creationId xmlns:a16="http://schemas.microsoft.com/office/drawing/2014/main" id="{E86AFED1-E769-44FA-B3C7-446FA8BEAB25}"/>
              </a:ext>
            </a:extLst>
          </p:cNvPr>
          <p:cNvPicPr>
            <a:picLocks noChangeAspect="1"/>
          </p:cNvPicPr>
          <p:nvPr/>
        </p:nvPicPr>
        <p:blipFill rotWithShape="1">
          <a:blip r:embed="rId2"/>
          <a:srcRect l="7717" r="9281"/>
          <a:stretch/>
        </p:blipFill>
        <p:spPr>
          <a:xfrm>
            <a:off x="8101694" y="1545594"/>
            <a:ext cx="4959744" cy="4216184"/>
          </a:xfrm>
          <a:prstGeom prst="rect">
            <a:avLst/>
          </a:prstGeom>
        </p:spPr>
      </p:pic>
      <p:sp>
        <p:nvSpPr>
          <p:cNvPr id="8" name="Text Placeholder 19">
            <a:extLst>
              <a:ext uri="{FF2B5EF4-FFF2-40B4-BE49-F238E27FC236}">
                <a16:creationId xmlns:a16="http://schemas.microsoft.com/office/drawing/2014/main" id="{EA1C0B8F-BA63-41F3-B294-982D5E8C2CF8}"/>
              </a:ext>
            </a:extLst>
          </p:cNvPr>
          <p:cNvSpPr txBox="1">
            <a:spLocks/>
          </p:cNvSpPr>
          <p:nvPr/>
        </p:nvSpPr>
        <p:spPr>
          <a:xfrm>
            <a:off x="359081" y="1325846"/>
            <a:ext cx="8067466" cy="4307464"/>
          </a:xfrm>
          <a:prstGeom prst="rect">
            <a:avLst/>
          </a:prstGeom>
        </p:spPr>
        <p:txBody>
          <a:bodyPr vert="horz" lIns="91440" tIns="45720" rIns="91440" bIns="45720" rtlCol="0">
            <a:noAutofit/>
          </a:bodyPr>
          <a:lstStyle>
            <a:lvl1pPr marL="0" indent="0" algn="ctr" defTabSz="914400" rtl="0" eaLnBrk="1" latinLnBrk="0" hangingPunct="1">
              <a:lnSpc>
                <a:spcPct val="113000"/>
              </a:lnSpc>
              <a:spcBef>
                <a:spcPts val="1000"/>
              </a:spcBef>
              <a:buFont typeface="Arial" panose="020B0604020202020204" pitchFamily="34" charset="0"/>
              <a:buNone/>
              <a:defRPr sz="1800" b="1" kern="1200" cap="all" baseline="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800" b="0" cap="none" dirty="0"/>
              <a:t>The website will offer a convenient and easily accessible way for people to find and share recipes, and it can serve as a valuable resource for individuals and families looking to plan their meals and try new dishes, as well as providing users with certain dietary needs with the options of seeing the food available to them</a:t>
            </a:r>
            <a:endParaRPr lang="en-US" sz="3200" b="0" cap="none" dirty="0"/>
          </a:p>
        </p:txBody>
      </p:sp>
      <p:sp>
        <p:nvSpPr>
          <p:cNvPr id="2" name="Footer Placeholder 7">
            <a:extLst>
              <a:ext uri="{FF2B5EF4-FFF2-40B4-BE49-F238E27FC236}">
                <a16:creationId xmlns:a16="http://schemas.microsoft.com/office/drawing/2014/main" id="{5E6AFD31-5125-A045-9575-08DFEE293CF2}"/>
              </a:ext>
            </a:extLst>
          </p:cNvPr>
          <p:cNvSpPr txBox="1">
            <a:spLocks/>
          </p:cNvSpPr>
          <p:nvPr/>
        </p:nvSpPr>
        <p:spPr>
          <a:xfrm>
            <a:off x="484632" y="6217920"/>
            <a:ext cx="572366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rgbClr val="263E5A"/>
                </a:solidFill>
              </a:rPr>
              <a:t>Online Recipe Website</a:t>
            </a:r>
            <a:endParaRPr lang="en-US" sz="1400" dirty="0">
              <a:solidFill>
                <a:srgbClr val="263E5A"/>
              </a:solidFill>
            </a:endParaRPr>
          </a:p>
        </p:txBody>
      </p:sp>
    </p:spTree>
    <p:extLst>
      <p:ext uri="{BB962C8B-B14F-4D97-AF65-F5344CB8AC3E}">
        <p14:creationId xmlns:p14="http://schemas.microsoft.com/office/powerpoint/2010/main" val="16402881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79BBF1-9BC2-6DCE-0154-8873469878A5}"/>
              </a:ext>
            </a:extLst>
          </p:cNvPr>
          <p:cNvSpPr>
            <a:spLocks noGrp="1"/>
          </p:cNvSpPr>
          <p:nvPr>
            <p:ph type="title"/>
          </p:nvPr>
        </p:nvSpPr>
        <p:spPr>
          <a:xfrm>
            <a:off x="320843" y="0"/>
            <a:ext cx="8883756" cy="453521"/>
          </a:xfrm>
        </p:spPr>
        <p:txBody>
          <a:bodyPr/>
          <a:lstStyle/>
          <a:p>
            <a:r>
              <a:rPr lang="en-US" sz="3200" dirty="0"/>
              <a:t>Summary of literature review</a:t>
            </a:r>
          </a:p>
        </p:txBody>
      </p:sp>
      <p:graphicFrame>
        <p:nvGraphicFramePr>
          <p:cNvPr id="8" name="Table 8">
            <a:extLst>
              <a:ext uri="{FF2B5EF4-FFF2-40B4-BE49-F238E27FC236}">
                <a16:creationId xmlns:a16="http://schemas.microsoft.com/office/drawing/2014/main" id="{7E5E2BDF-8ED2-40CB-B07C-B015E1420EA8}"/>
              </a:ext>
            </a:extLst>
          </p:cNvPr>
          <p:cNvGraphicFramePr>
            <a:graphicFrameLocks noGrp="1"/>
          </p:cNvGraphicFramePr>
          <p:nvPr>
            <p:ph type="tbl" sz="quarter" idx="27"/>
            <p:extLst>
              <p:ext uri="{D42A27DB-BD31-4B8C-83A1-F6EECF244321}">
                <p14:modId xmlns:p14="http://schemas.microsoft.com/office/powerpoint/2010/main" val="1472941882"/>
              </p:ext>
            </p:extLst>
          </p:nvPr>
        </p:nvGraphicFramePr>
        <p:xfrm>
          <a:off x="166047" y="601439"/>
          <a:ext cx="11859905" cy="6130022"/>
        </p:xfrm>
        <a:graphic>
          <a:graphicData uri="http://schemas.openxmlformats.org/drawingml/2006/table">
            <a:tbl>
              <a:tblPr firstRow="1" bandRow="1">
                <a:tableStyleId>{C4B1156A-380E-4F78-BDF5-A606A8083BF9}</a:tableStyleId>
              </a:tblPr>
              <a:tblGrid>
                <a:gridCol w="1949356">
                  <a:extLst>
                    <a:ext uri="{9D8B030D-6E8A-4147-A177-3AD203B41FA5}">
                      <a16:colId xmlns:a16="http://schemas.microsoft.com/office/drawing/2014/main" val="1457000769"/>
                    </a:ext>
                  </a:extLst>
                </a:gridCol>
                <a:gridCol w="1610436">
                  <a:extLst>
                    <a:ext uri="{9D8B030D-6E8A-4147-A177-3AD203B41FA5}">
                      <a16:colId xmlns:a16="http://schemas.microsoft.com/office/drawing/2014/main" val="1939741220"/>
                    </a:ext>
                  </a:extLst>
                </a:gridCol>
                <a:gridCol w="3207224">
                  <a:extLst>
                    <a:ext uri="{9D8B030D-6E8A-4147-A177-3AD203B41FA5}">
                      <a16:colId xmlns:a16="http://schemas.microsoft.com/office/drawing/2014/main" val="1728182267"/>
                    </a:ext>
                  </a:extLst>
                </a:gridCol>
                <a:gridCol w="2333767">
                  <a:extLst>
                    <a:ext uri="{9D8B030D-6E8A-4147-A177-3AD203B41FA5}">
                      <a16:colId xmlns:a16="http://schemas.microsoft.com/office/drawing/2014/main" val="3091143212"/>
                    </a:ext>
                  </a:extLst>
                </a:gridCol>
                <a:gridCol w="2759122">
                  <a:extLst>
                    <a:ext uri="{9D8B030D-6E8A-4147-A177-3AD203B41FA5}">
                      <a16:colId xmlns:a16="http://schemas.microsoft.com/office/drawing/2014/main" val="440248734"/>
                    </a:ext>
                  </a:extLst>
                </a:gridCol>
              </a:tblGrid>
              <a:tr h="413746">
                <a:tc>
                  <a:txBody>
                    <a:bodyPr/>
                    <a:lstStyle/>
                    <a:p>
                      <a:pPr algn="ctr"/>
                      <a:r>
                        <a:rPr lang="en-US" sz="1600" b="0" kern="1200">
                          <a:solidFill>
                            <a:schemeClr val="accent6"/>
                          </a:solidFill>
                        </a:rPr>
                        <a:t>Title</a:t>
                      </a:r>
                      <a:endParaRPr lang="en-US" sz="1600" b="0" kern="1200" dirty="0">
                        <a:solidFill>
                          <a:schemeClr val="accent6"/>
                        </a:solidFill>
                        <a:latin typeface="+mn-lt"/>
                        <a:ea typeface="+mn-ea"/>
                        <a:cs typeface="+mn-cs"/>
                      </a:endParaRPr>
                    </a:p>
                  </a:txBody>
                  <a:tcPr anchor="ctr"/>
                </a:tc>
                <a:tc>
                  <a:txBody>
                    <a:bodyPr/>
                    <a:lstStyle/>
                    <a:p>
                      <a:pPr algn="ctr"/>
                      <a:r>
                        <a:rPr lang="en-US" sz="1600" b="0">
                          <a:solidFill>
                            <a:schemeClr val="accent6"/>
                          </a:solidFill>
                        </a:rPr>
                        <a:t>Author &amp; Year</a:t>
                      </a:r>
                      <a:endParaRPr lang="en-US" sz="1600" b="0" i="0" dirty="0">
                        <a:solidFill>
                          <a:schemeClr val="accent6"/>
                        </a:solidFill>
                        <a:latin typeface="+mn-lt"/>
                        <a:cs typeface="Posterama" panose="020B0504020200020000" pitchFamily="34" charset="0"/>
                      </a:endParaRPr>
                    </a:p>
                  </a:txBody>
                  <a:tcPr anchor="ctr"/>
                </a:tc>
                <a:tc>
                  <a:txBody>
                    <a:bodyPr/>
                    <a:lstStyle/>
                    <a:p>
                      <a:pPr algn="ctr"/>
                      <a:r>
                        <a:rPr lang="en-US" sz="1600" b="0" dirty="0">
                          <a:solidFill>
                            <a:schemeClr val="accent6"/>
                          </a:solidFill>
                        </a:rPr>
                        <a:t>Description</a:t>
                      </a:r>
                      <a:endParaRPr lang="en-US" sz="1600" b="0" i="0" dirty="0">
                        <a:solidFill>
                          <a:schemeClr val="accent6"/>
                        </a:solidFill>
                        <a:latin typeface="+mn-lt"/>
                        <a:cs typeface="Posterama" panose="020B0504020200020000" pitchFamily="34" charset="0"/>
                      </a:endParaRPr>
                    </a:p>
                  </a:txBody>
                  <a:tcPr anchor="ctr"/>
                </a:tc>
                <a:tc>
                  <a:txBody>
                    <a:bodyPr/>
                    <a:lstStyle/>
                    <a:p>
                      <a:pPr algn="ctr"/>
                      <a:r>
                        <a:rPr lang="en-US" sz="1600" b="0">
                          <a:solidFill>
                            <a:schemeClr val="accent6"/>
                          </a:solidFill>
                        </a:rPr>
                        <a:t>Merit</a:t>
                      </a:r>
                      <a:endParaRPr lang="en-US" sz="1600" b="0" i="0" dirty="0">
                        <a:solidFill>
                          <a:schemeClr val="accent6"/>
                        </a:solidFill>
                        <a:latin typeface="+mn-lt"/>
                        <a:cs typeface="Posterama" panose="020B0504020200020000" pitchFamily="34" charset="0"/>
                      </a:endParaRPr>
                    </a:p>
                  </a:txBody>
                  <a:tcPr anchor="ctr"/>
                </a:tc>
                <a:tc>
                  <a:txBody>
                    <a:bodyPr/>
                    <a:lstStyle/>
                    <a:p>
                      <a:pPr algn="ctr"/>
                      <a:r>
                        <a:rPr lang="en-US" sz="1600" b="0" dirty="0">
                          <a:solidFill>
                            <a:schemeClr val="accent6"/>
                          </a:solidFill>
                        </a:rPr>
                        <a:t>Demerits</a:t>
                      </a:r>
                      <a:endParaRPr lang="en-US" sz="1600" b="0" i="0" dirty="0">
                        <a:solidFill>
                          <a:schemeClr val="accent6"/>
                        </a:solidFill>
                        <a:latin typeface="+mn-lt"/>
                        <a:cs typeface="Posterama" panose="020B0504020200020000" pitchFamily="34" charset="0"/>
                      </a:endParaRPr>
                    </a:p>
                  </a:txBody>
                  <a:tcPr anchor="ctr"/>
                </a:tc>
                <a:extLst>
                  <a:ext uri="{0D108BD9-81ED-4DB2-BD59-A6C34878D82A}">
                    <a16:rowId xmlns:a16="http://schemas.microsoft.com/office/drawing/2014/main" val="704343578"/>
                  </a:ext>
                </a:extLst>
              </a:tr>
              <a:tr h="1875796">
                <a:tc>
                  <a:txBody>
                    <a:bodyPr/>
                    <a:lstStyle/>
                    <a:p>
                      <a:r>
                        <a:rPr lang="en-US" sz="1600" kern="1200" dirty="0">
                          <a:solidFill>
                            <a:schemeClr val="dk1"/>
                          </a:solidFill>
                          <a:effectLst/>
                          <a:latin typeface="+mn-lt"/>
                          <a:ea typeface="+mn-ea"/>
                          <a:cs typeface="+mn-cs"/>
                        </a:rPr>
                        <a:t>Ratatouille: A tool for Novel Recipe Generation.</a:t>
                      </a:r>
                      <a:endParaRPr lang="en-NG" sz="1600" kern="1200" dirty="0">
                        <a:solidFill>
                          <a:schemeClr val="dk1"/>
                        </a:solidFill>
                        <a:effectLst/>
                        <a:latin typeface="+mn-lt"/>
                        <a:ea typeface="+mn-ea"/>
                        <a:cs typeface="+mn-cs"/>
                      </a:endParaRPr>
                    </a:p>
                  </a:txBody>
                  <a:tcPr/>
                </a:tc>
                <a:tc>
                  <a:txBody>
                    <a:bodyPr/>
                    <a:lstStyle/>
                    <a:p>
                      <a:pPr algn="ctr"/>
                      <a:r>
                        <a:rPr lang="en-US" sz="1600" kern="1200" dirty="0">
                          <a:solidFill>
                            <a:schemeClr val="dk1"/>
                          </a:solidFill>
                          <a:effectLst/>
                          <a:latin typeface="+mn-lt"/>
                          <a:ea typeface="+mn-ea"/>
                          <a:cs typeface="+mn-cs"/>
                        </a:rPr>
                        <a:t>Goel et al. (2022). </a:t>
                      </a:r>
                      <a:endParaRPr lang="en-US" sz="1600" b="0" i="0" dirty="0">
                        <a:solidFill>
                          <a:schemeClr val="accent6"/>
                        </a:solidFill>
                        <a:latin typeface="Posterama" panose="020B0504020200020000" pitchFamily="34" charset="0"/>
                        <a:cs typeface="Posterama" panose="020B0504020200020000" pitchFamily="34" charset="0"/>
                      </a:endParaRPr>
                    </a:p>
                  </a:txBody>
                  <a:tcPr/>
                </a:tc>
                <a:tc>
                  <a:txBody>
                    <a:bodyPr/>
                    <a:lstStyle/>
                    <a:p>
                      <a:pPr algn="l"/>
                      <a:r>
                        <a:rPr lang="en-US" sz="1600" kern="1200" dirty="0">
                          <a:solidFill>
                            <a:schemeClr val="dk1"/>
                          </a:solidFill>
                          <a:effectLst/>
                          <a:latin typeface="+mn-lt"/>
                          <a:ea typeface="+mn-ea"/>
                          <a:cs typeface="+mn-cs"/>
                        </a:rPr>
                        <a:t>Novel Recipe Generation is a problem in the field of Natural Language Processing in which the main interest is to generate realistic, novel cooking recipes.</a:t>
                      </a:r>
                      <a:endParaRPr lang="en-US" sz="1600" b="0" i="0" dirty="0">
                        <a:solidFill>
                          <a:schemeClr val="accent6"/>
                        </a:solidFill>
                        <a:latin typeface="Posterama" panose="020B0504020200020000" pitchFamily="34" charset="0"/>
                        <a:cs typeface="Posterama" panose="020B0504020200020000" pitchFamily="34" charset="0"/>
                      </a:endParaRPr>
                    </a:p>
                  </a:txBody>
                  <a:tcPr/>
                </a:tc>
                <a:tc>
                  <a:txBody>
                    <a:bodyPr/>
                    <a:lstStyle/>
                    <a:p>
                      <a:r>
                        <a:rPr lang="en-US" sz="1600" kern="1200" dirty="0">
                          <a:solidFill>
                            <a:schemeClr val="dk1"/>
                          </a:solidFill>
                          <a:effectLst/>
                          <a:latin typeface="+mn-lt"/>
                          <a:ea typeface="+mn-ea"/>
                          <a:cs typeface="+mn-cs"/>
                        </a:rPr>
                        <a:t>the transformer-based GPT2 model surpasses the neural network-based LSTM model.</a:t>
                      </a:r>
                      <a:endParaRPr lang="en-NG" sz="1600" kern="1200" dirty="0">
                        <a:solidFill>
                          <a:schemeClr val="dk1"/>
                        </a:solidFill>
                        <a:effectLst/>
                        <a:latin typeface="+mn-lt"/>
                        <a:ea typeface="+mn-ea"/>
                        <a:cs typeface="+mn-cs"/>
                      </a:endParaRPr>
                    </a:p>
                  </a:txBody>
                  <a:tcPr/>
                </a:tc>
                <a:tc>
                  <a:txBody>
                    <a:bodyPr/>
                    <a:lstStyle/>
                    <a:p>
                      <a:r>
                        <a:rPr lang="en-US" sz="1600" kern="1200" dirty="0">
                          <a:solidFill>
                            <a:schemeClr val="dk1"/>
                          </a:solidFill>
                          <a:effectLst/>
                          <a:latin typeface="+mn-lt"/>
                          <a:ea typeface="+mn-ea"/>
                          <a:cs typeface="+mn-cs"/>
                        </a:rPr>
                        <a:t>The system architecture is based on GPT-2.</a:t>
                      </a:r>
                      <a:endParaRPr lang="en-US" sz="1600" b="0" i="0" dirty="0">
                        <a:solidFill>
                          <a:schemeClr val="accent6"/>
                        </a:solidFill>
                        <a:latin typeface="Posterama" panose="020B0504020200020000" pitchFamily="34" charset="0"/>
                        <a:cs typeface="Posterama" panose="020B0504020200020000" pitchFamily="34" charset="0"/>
                      </a:endParaRPr>
                    </a:p>
                  </a:txBody>
                  <a:tcPr/>
                </a:tc>
                <a:extLst>
                  <a:ext uri="{0D108BD9-81ED-4DB2-BD59-A6C34878D82A}">
                    <a16:rowId xmlns:a16="http://schemas.microsoft.com/office/drawing/2014/main" val="322234691"/>
                  </a:ext>
                </a:extLst>
              </a:tr>
              <a:tr h="925540">
                <a:tc>
                  <a:txBody>
                    <a:bodyPr/>
                    <a:lstStyle/>
                    <a:p>
                      <a:r>
                        <a:rPr lang="en-US" sz="1600" kern="1200" dirty="0">
                          <a:solidFill>
                            <a:schemeClr val="dk1"/>
                          </a:solidFill>
                          <a:effectLst/>
                          <a:latin typeface="+mn-lt"/>
                          <a:ea typeface="+mn-ea"/>
                          <a:cs typeface="+mn-cs"/>
                        </a:rPr>
                        <a:t>The Chef’s Choice: System for Allergen and Style Classification in Recipes.</a:t>
                      </a:r>
                      <a:endParaRPr lang="en-NG" sz="1600" kern="1200" dirty="0">
                        <a:solidFill>
                          <a:schemeClr val="dk1"/>
                        </a:solidFill>
                        <a:effectLst/>
                        <a:latin typeface="+mn-lt"/>
                        <a:ea typeface="+mn-ea"/>
                        <a:cs typeface="+mn-cs"/>
                      </a:endParaRPr>
                    </a:p>
                  </a:txBody>
                  <a:tcPr/>
                </a:tc>
                <a:tc>
                  <a:txBody>
                    <a:bodyPr/>
                    <a:lstStyle/>
                    <a:p>
                      <a:pPr algn="ctr"/>
                      <a:r>
                        <a:rPr lang="en-US" sz="1600" kern="1200" dirty="0">
                          <a:solidFill>
                            <a:schemeClr val="dk1"/>
                          </a:solidFill>
                          <a:effectLst/>
                          <a:latin typeface="+mn-lt"/>
                          <a:ea typeface="+mn-ea"/>
                          <a:cs typeface="+mn-cs"/>
                        </a:rPr>
                        <a:t>Andreas et al. (2022)</a:t>
                      </a:r>
                      <a:endParaRPr lang="en-US" sz="1600" b="0" i="0" dirty="0">
                        <a:solidFill>
                          <a:schemeClr val="accent6"/>
                        </a:solidFill>
                        <a:latin typeface="Posterama" panose="020B0504020200020000" pitchFamily="34" charset="0"/>
                        <a:cs typeface="Posterama" panose="020B0504020200020000" pitchFamily="34" charset="0"/>
                      </a:endParaRPr>
                    </a:p>
                  </a:txBody>
                  <a:tcPr/>
                </a:tc>
                <a:tc>
                  <a:txBody>
                    <a:bodyPr/>
                    <a:lstStyle/>
                    <a:p>
                      <a:pPr algn="l"/>
                      <a:r>
                        <a:rPr lang="en-US" sz="1600" kern="1200" dirty="0">
                          <a:solidFill>
                            <a:schemeClr val="dk1"/>
                          </a:solidFill>
                          <a:effectLst/>
                          <a:latin typeface="+mn-lt"/>
                          <a:ea typeface="+mn-ea"/>
                          <a:cs typeface="+mn-cs"/>
                        </a:rPr>
                        <a:t>The goal is to develop a system that can be used for online recipe sites and adds an extra degree of security by detecting allergies and providing more information about discovered allergens and the recipe style.</a:t>
                      </a:r>
                      <a:endParaRPr lang="en-US" sz="1600" b="0" i="0" dirty="0">
                        <a:solidFill>
                          <a:schemeClr val="accent6"/>
                        </a:solidFill>
                        <a:latin typeface="Posterama" panose="020B0504020200020000" pitchFamily="34" charset="0"/>
                        <a:cs typeface="Posterama" panose="020B0504020200020000" pitchFamily="34" charset="0"/>
                      </a:endParaRPr>
                    </a:p>
                  </a:txBody>
                  <a:tcPr/>
                </a:tc>
                <a:tc>
                  <a:txBody>
                    <a:bodyPr/>
                    <a:lstStyle/>
                    <a:p>
                      <a:r>
                        <a:rPr lang="en-NG" sz="1600" kern="1200" dirty="0">
                          <a:solidFill>
                            <a:schemeClr val="dk1"/>
                          </a:solidFill>
                          <a:effectLst/>
                          <a:latin typeface="+mn-lt"/>
                          <a:ea typeface="+mn-ea"/>
                          <a:cs typeface="+mn-cs"/>
                        </a:rPr>
                        <a:t>The method assists individuals in selecting the proper recipe before the user inspects the recipe more closely to ensure there are no allergies present.</a:t>
                      </a:r>
                    </a:p>
                  </a:txBody>
                  <a:tcPr/>
                </a:tc>
                <a:tc>
                  <a:txBody>
                    <a:bodyPr/>
                    <a:lstStyle/>
                    <a:p>
                      <a:pPr algn="l"/>
                      <a:r>
                        <a:rPr lang="en-NG" sz="1600" kern="1200" dirty="0">
                          <a:solidFill>
                            <a:schemeClr val="dk1"/>
                          </a:solidFill>
                          <a:effectLst/>
                          <a:latin typeface="+mn-lt"/>
                          <a:ea typeface="+mn-ea"/>
                          <a:cs typeface="+mn-cs"/>
                        </a:rPr>
                        <a:t>The machine learning process suffered from a lack of dataset, data quality, and class imbalance.</a:t>
                      </a:r>
                      <a:endParaRPr lang="en-US" sz="1600" b="0" i="0" dirty="0">
                        <a:solidFill>
                          <a:schemeClr val="accent6"/>
                        </a:solidFill>
                        <a:latin typeface="Posterama" panose="020B0504020200020000" pitchFamily="34" charset="0"/>
                        <a:cs typeface="Posterama" panose="020B0504020200020000" pitchFamily="34" charset="0"/>
                      </a:endParaRPr>
                    </a:p>
                  </a:txBody>
                  <a:tcPr/>
                </a:tc>
                <a:extLst>
                  <a:ext uri="{0D108BD9-81ED-4DB2-BD59-A6C34878D82A}">
                    <a16:rowId xmlns:a16="http://schemas.microsoft.com/office/drawing/2014/main" val="3315783827"/>
                  </a:ext>
                </a:extLst>
              </a:tr>
              <a:tr h="9255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G" sz="1600" kern="1200" dirty="0">
                          <a:solidFill>
                            <a:schemeClr val="dk1"/>
                          </a:solidFill>
                          <a:effectLst/>
                          <a:latin typeface="+mn-lt"/>
                          <a:ea typeface="+mn-ea"/>
                          <a:cs typeface="+mn-cs"/>
                        </a:rPr>
                        <a:t>Challenges to acquiring and using food literacy: Perspectives of young Canadian adults.</a:t>
                      </a:r>
                    </a:p>
                    <a:p>
                      <a:endParaRPr lang="en-NG" sz="1600" kern="1200" dirty="0">
                        <a:solidFill>
                          <a:schemeClr val="dk1"/>
                        </a:solidFill>
                        <a:effectLst/>
                        <a:latin typeface="+mn-lt"/>
                        <a:ea typeface="+mn-ea"/>
                        <a:cs typeface="+mn-cs"/>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G" sz="1600" kern="1200" dirty="0">
                          <a:solidFill>
                            <a:schemeClr val="dk1"/>
                          </a:solidFill>
                          <a:effectLst/>
                          <a:latin typeface="+mn-lt"/>
                          <a:ea typeface="+mn-ea"/>
                          <a:cs typeface="+mn-cs"/>
                        </a:rPr>
                        <a:t>Sarah and Joyce. (2022). </a:t>
                      </a:r>
                    </a:p>
                    <a:p>
                      <a:pPr algn="ctr"/>
                      <a:endParaRPr lang="en-US" sz="1600" b="0" i="0" dirty="0">
                        <a:solidFill>
                          <a:schemeClr val="accent6"/>
                        </a:solidFill>
                        <a:latin typeface="Posterama" panose="020B0504020200020000" pitchFamily="34" charset="0"/>
                        <a:cs typeface="Posterama" panose="020B0504020200020000" pitchFamily="34" charset="0"/>
                      </a:endParaRPr>
                    </a:p>
                  </a:txBody>
                  <a:tcPr/>
                </a:tc>
                <a:tc>
                  <a:txBody>
                    <a:bodyPr/>
                    <a:lstStyle/>
                    <a:p>
                      <a:pPr algn="l"/>
                      <a:r>
                        <a:rPr lang="en-NG" sz="1600" kern="1200" dirty="0">
                          <a:solidFill>
                            <a:schemeClr val="dk1"/>
                          </a:solidFill>
                          <a:effectLst/>
                          <a:latin typeface="+mn-lt"/>
                          <a:ea typeface="+mn-ea"/>
                          <a:cs typeface="+mn-cs"/>
                        </a:rPr>
                        <a:t>The purpose of the study was to investigate the idea of food literacy through the eyes of young Canadian people who had just moved to independent living.</a:t>
                      </a:r>
                      <a:endParaRPr lang="en-US" sz="1600" b="0" i="0" dirty="0">
                        <a:solidFill>
                          <a:schemeClr val="accent6"/>
                        </a:solidFill>
                        <a:latin typeface="Posterama" panose="020B0504020200020000" pitchFamily="34" charset="0"/>
                        <a:cs typeface="Posterama" panose="020B0504020200020000"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G" sz="1600" kern="1200" dirty="0">
                          <a:solidFill>
                            <a:schemeClr val="dk1"/>
                          </a:solidFill>
                          <a:effectLst/>
                          <a:latin typeface="+mn-lt"/>
                          <a:ea typeface="+mn-ea"/>
                          <a:cs typeface="+mn-cs"/>
                        </a:rPr>
                        <a:t>It improved our understanding of participants' eating experiences, including obstacles to gaining food literacy.</a:t>
                      </a:r>
                    </a:p>
                    <a:p>
                      <a:endParaRPr lang="en-NG" sz="1600" kern="1200" dirty="0">
                        <a:solidFill>
                          <a:schemeClr val="dk1"/>
                        </a:solidFill>
                        <a:effectLst/>
                        <a:latin typeface="+mn-lt"/>
                        <a:ea typeface="+mn-ea"/>
                        <a:cs typeface="+mn-cs"/>
                      </a:endParaRPr>
                    </a:p>
                  </a:txBody>
                  <a:tcPr/>
                </a:tc>
                <a:tc>
                  <a:txBody>
                    <a:bodyPr/>
                    <a:lstStyle/>
                    <a:p>
                      <a:pPr algn="l"/>
                      <a:r>
                        <a:rPr lang="en-NG" sz="1600" kern="1200" dirty="0">
                          <a:solidFill>
                            <a:schemeClr val="dk1"/>
                          </a:solidFill>
                          <a:effectLst/>
                          <a:latin typeface="+mn-lt"/>
                          <a:ea typeface="+mn-ea"/>
                          <a:cs typeface="+mn-cs"/>
                        </a:rPr>
                        <a:t>The limited sample size of Canadian university students in Western Canada, which may not be indicative of the perspectives and experiences of young adults from various backgrounds and geographical places.</a:t>
                      </a:r>
                      <a:endParaRPr lang="en-US" sz="1600" b="0" i="0" dirty="0">
                        <a:solidFill>
                          <a:schemeClr val="accent6"/>
                        </a:solidFill>
                        <a:latin typeface="Posterama" panose="020B0504020200020000" pitchFamily="34" charset="0"/>
                        <a:cs typeface="Posterama" panose="020B0504020200020000" pitchFamily="34" charset="0"/>
                      </a:endParaRPr>
                    </a:p>
                  </a:txBody>
                  <a:tcPr/>
                </a:tc>
                <a:extLst>
                  <a:ext uri="{0D108BD9-81ED-4DB2-BD59-A6C34878D82A}">
                    <a16:rowId xmlns:a16="http://schemas.microsoft.com/office/drawing/2014/main" val="3157968949"/>
                  </a:ext>
                </a:extLst>
              </a:tr>
            </a:tbl>
          </a:graphicData>
        </a:graphic>
      </p:graphicFrame>
      <p:sp>
        <p:nvSpPr>
          <p:cNvPr id="7" name="Slide Number Placeholder 6">
            <a:extLst>
              <a:ext uri="{FF2B5EF4-FFF2-40B4-BE49-F238E27FC236}">
                <a16:creationId xmlns:a16="http://schemas.microsoft.com/office/drawing/2014/main" id="{8EA25C86-7BE3-4BC6-C0B8-7F7D7C3EC286}"/>
              </a:ext>
            </a:extLst>
          </p:cNvPr>
          <p:cNvSpPr>
            <a:spLocks noGrp="1"/>
          </p:cNvSpPr>
          <p:nvPr>
            <p:ph type="sldNum" sz="quarter" idx="29"/>
          </p:nvPr>
        </p:nvSpPr>
        <p:spPr/>
        <p:txBody>
          <a:bodyPr/>
          <a:lstStyle/>
          <a:p>
            <a:fld id="{47FEACEE-25B4-4A2D-B147-27296E36371D}" type="slidenum">
              <a:rPr lang="en-US" altLang="zh-CN" smtClean="0"/>
              <a:pPr/>
              <a:t>7</a:t>
            </a:fld>
            <a:endParaRPr lang="en-US" altLang="zh-CN" dirty="0"/>
          </a:p>
        </p:txBody>
      </p:sp>
    </p:spTree>
    <p:extLst>
      <p:ext uri="{BB962C8B-B14F-4D97-AF65-F5344CB8AC3E}">
        <p14:creationId xmlns:p14="http://schemas.microsoft.com/office/powerpoint/2010/main" val="1246021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79BBF1-9BC2-6DCE-0154-8873469878A5}"/>
              </a:ext>
            </a:extLst>
          </p:cNvPr>
          <p:cNvSpPr>
            <a:spLocks noGrp="1"/>
          </p:cNvSpPr>
          <p:nvPr>
            <p:ph type="title"/>
          </p:nvPr>
        </p:nvSpPr>
        <p:spPr>
          <a:xfrm>
            <a:off x="605118" y="107703"/>
            <a:ext cx="8883756" cy="453521"/>
          </a:xfrm>
        </p:spPr>
        <p:txBody>
          <a:bodyPr/>
          <a:lstStyle/>
          <a:p>
            <a:r>
              <a:rPr lang="en-US" sz="3200" dirty="0"/>
              <a:t>Summary of literature review</a:t>
            </a:r>
          </a:p>
        </p:txBody>
      </p:sp>
      <p:graphicFrame>
        <p:nvGraphicFramePr>
          <p:cNvPr id="8" name="Table 8">
            <a:extLst>
              <a:ext uri="{FF2B5EF4-FFF2-40B4-BE49-F238E27FC236}">
                <a16:creationId xmlns:a16="http://schemas.microsoft.com/office/drawing/2014/main" id="{7E5E2BDF-8ED2-40CB-B07C-B015E1420EA8}"/>
              </a:ext>
            </a:extLst>
          </p:cNvPr>
          <p:cNvGraphicFramePr>
            <a:graphicFrameLocks noGrp="1"/>
          </p:cNvGraphicFramePr>
          <p:nvPr>
            <p:ph type="tbl" sz="quarter" idx="27"/>
            <p:extLst>
              <p:ext uri="{D42A27DB-BD31-4B8C-83A1-F6EECF244321}">
                <p14:modId xmlns:p14="http://schemas.microsoft.com/office/powerpoint/2010/main" val="413635894"/>
              </p:ext>
            </p:extLst>
          </p:nvPr>
        </p:nvGraphicFramePr>
        <p:xfrm>
          <a:off x="168164" y="830875"/>
          <a:ext cx="11855671" cy="4928960"/>
        </p:xfrm>
        <a:graphic>
          <a:graphicData uri="http://schemas.openxmlformats.org/drawingml/2006/table">
            <a:tbl>
              <a:tblPr firstRow="1" bandRow="1">
                <a:tableStyleId>{C4B1156A-380E-4F78-BDF5-A606A8083BF9}</a:tableStyleId>
              </a:tblPr>
              <a:tblGrid>
                <a:gridCol w="1775011">
                  <a:extLst>
                    <a:ext uri="{9D8B030D-6E8A-4147-A177-3AD203B41FA5}">
                      <a16:colId xmlns:a16="http://schemas.microsoft.com/office/drawing/2014/main" val="1457000769"/>
                    </a:ext>
                  </a:extLst>
                </a:gridCol>
                <a:gridCol w="1646523">
                  <a:extLst>
                    <a:ext uri="{9D8B030D-6E8A-4147-A177-3AD203B41FA5}">
                      <a16:colId xmlns:a16="http://schemas.microsoft.com/office/drawing/2014/main" val="1939741220"/>
                    </a:ext>
                  </a:extLst>
                </a:gridCol>
                <a:gridCol w="3902923">
                  <a:extLst>
                    <a:ext uri="{9D8B030D-6E8A-4147-A177-3AD203B41FA5}">
                      <a16:colId xmlns:a16="http://schemas.microsoft.com/office/drawing/2014/main" val="1728182267"/>
                    </a:ext>
                  </a:extLst>
                </a:gridCol>
                <a:gridCol w="1856095">
                  <a:extLst>
                    <a:ext uri="{9D8B030D-6E8A-4147-A177-3AD203B41FA5}">
                      <a16:colId xmlns:a16="http://schemas.microsoft.com/office/drawing/2014/main" val="3091143212"/>
                    </a:ext>
                  </a:extLst>
                </a:gridCol>
                <a:gridCol w="2675119">
                  <a:extLst>
                    <a:ext uri="{9D8B030D-6E8A-4147-A177-3AD203B41FA5}">
                      <a16:colId xmlns:a16="http://schemas.microsoft.com/office/drawing/2014/main" val="440248734"/>
                    </a:ext>
                  </a:extLst>
                </a:gridCol>
              </a:tblGrid>
              <a:tr h="413746">
                <a:tc>
                  <a:txBody>
                    <a:bodyPr/>
                    <a:lstStyle/>
                    <a:p>
                      <a:pPr algn="ctr"/>
                      <a:r>
                        <a:rPr lang="en-US" sz="1800" b="0" kern="1200">
                          <a:solidFill>
                            <a:schemeClr val="accent6"/>
                          </a:solidFill>
                        </a:rPr>
                        <a:t>Title</a:t>
                      </a:r>
                      <a:endParaRPr lang="en-US" sz="1800" b="0" kern="1200" dirty="0">
                        <a:solidFill>
                          <a:schemeClr val="accent6"/>
                        </a:solidFill>
                        <a:latin typeface="+mn-lt"/>
                        <a:ea typeface="+mn-ea"/>
                        <a:cs typeface="+mn-cs"/>
                      </a:endParaRPr>
                    </a:p>
                  </a:txBody>
                  <a:tcPr anchor="ctr"/>
                </a:tc>
                <a:tc>
                  <a:txBody>
                    <a:bodyPr/>
                    <a:lstStyle/>
                    <a:p>
                      <a:pPr algn="ctr"/>
                      <a:r>
                        <a:rPr lang="en-US" b="0" dirty="0">
                          <a:solidFill>
                            <a:schemeClr val="accent6"/>
                          </a:solidFill>
                        </a:rPr>
                        <a:t>Author &amp; Year</a:t>
                      </a:r>
                      <a:endParaRPr lang="en-US" b="0" i="0" dirty="0">
                        <a:solidFill>
                          <a:schemeClr val="accent6"/>
                        </a:solidFill>
                        <a:latin typeface="+mn-lt"/>
                        <a:cs typeface="Posterama" panose="020B0504020200020000" pitchFamily="34" charset="0"/>
                      </a:endParaRPr>
                    </a:p>
                  </a:txBody>
                  <a:tcPr anchor="ctr"/>
                </a:tc>
                <a:tc>
                  <a:txBody>
                    <a:bodyPr/>
                    <a:lstStyle/>
                    <a:p>
                      <a:pPr algn="ctr"/>
                      <a:r>
                        <a:rPr lang="en-US" b="0" dirty="0">
                          <a:solidFill>
                            <a:schemeClr val="accent6"/>
                          </a:solidFill>
                        </a:rPr>
                        <a:t>Description</a:t>
                      </a:r>
                      <a:endParaRPr lang="en-US" b="0" i="0" dirty="0">
                        <a:solidFill>
                          <a:schemeClr val="accent6"/>
                        </a:solidFill>
                        <a:latin typeface="+mn-lt"/>
                        <a:cs typeface="Posterama" panose="020B0504020200020000" pitchFamily="34" charset="0"/>
                      </a:endParaRPr>
                    </a:p>
                  </a:txBody>
                  <a:tcPr anchor="ctr"/>
                </a:tc>
                <a:tc>
                  <a:txBody>
                    <a:bodyPr/>
                    <a:lstStyle/>
                    <a:p>
                      <a:pPr algn="ctr"/>
                      <a:r>
                        <a:rPr lang="en-US" b="0">
                          <a:solidFill>
                            <a:schemeClr val="accent6"/>
                          </a:solidFill>
                        </a:rPr>
                        <a:t>Merit</a:t>
                      </a:r>
                      <a:endParaRPr lang="en-US" b="0" i="0" dirty="0">
                        <a:solidFill>
                          <a:schemeClr val="accent6"/>
                        </a:solidFill>
                        <a:latin typeface="+mn-lt"/>
                        <a:cs typeface="Posterama" panose="020B0504020200020000" pitchFamily="34" charset="0"/>
                      </a:endParaRPr>
                    </a:p>
                  </a:txBody>
                  <a:tcPr anchor="ctr"/>
                </a:tc>
                <a:tc>
                  <a:txBody>
                    <a:bodyPr/>
                    <a:lstStyle/>
                    <a:p>
                      <a:pPr algn="ctr"/>
                      <a:r>
                        <a:rPr lang="en-US" b="0">
                          <a:solidFill>
                            <a:schemeClr val="accent6"/>
                          </a:solidFill>
                        </a:rPr>
                        <a:t>Demerits</a:t>
                      </a:r>
                      <a:endParaRPr lang="en-US" b="0" i="0" dirty="0">
                        <a:solidFill>
                          <a:schemeClr val="accent6"/>
                        </a:solidFill>
                        <a:latin typeface="+mn-lt"/>
                        <a:cs typeface="Posterama" panose="020B0504020200020000" pitchFamily="34" charset="0"/>
                      </a:endParaRPr>
                    </a:p>
                  </a:txBody>
                  <a:tcPr anchor="ctr"/>
                </a:tc>
                <a:extLst>
                  <a:ext uri="{0D108BD9-81ED-4DB2-BD59-A6C34878D82A}">
                    <a16:rowId xmlns:a16="http://schemas.microsoft.com/office/drawing/2014/main" val="704343578"/>
                  </a:ext>
                </a:extLst>
              </a:tr>
              <a:tr h="2229214">
                <a:tc>
                  <a:txBody>
                    <a:bodyPr/>
                    <a:lstStyle/>
                    <a:p>
                      <a:r>
                        <a:rPr lang="en-NG" sz="1800" kern="1200" dirty="0">
                          <a:solidFill>
                            <a:schemeClr val="dk1"/>
                          </a:solidFill>
                          <a:effectLst/>
                          <a:latin typeface="+mn-lt"/>
                          <a:ea typeface="+mn-ea"/>
                          <a:cs typeface="+mn-cs"/>
                        </a:rPr>
                        <a:t>A Recipe for Food Literacy: Designing and Evaluating Technologies for Informed Food Choices.</a:t>
                      </a:r>
                    </a:p>
                  </a:txBody>
                  <a:tcPr anchor="ctr"/>
                </a:tc>
                <a:tc>
                  <a:txBody>
                    <a:bodyPr/>
                    <a:lstStyle/>
                    <a:p>
                      <a:pPr algn="ctr"/>
                      <a:r>
                        <a:rPr lang="en-US" sz="1800" kern="1200" dirty="0">
                          <a:solidFill>
                            <a:schemeClr val="dk1"/>
                          </a:solidFill>
                          <a:effectLst/>
                          <a:latin typeface="+mn-lt"/>
                          <a:ea typeface="+mn-ea"/>
                          <a:cs typeface="+mn-cs"/>
                        </a:rPr>
                        <a:t>Marcela (2022). </a:t>
                      </a:r>
                      <a:endParaRPr lang="en-US" b="0" i="0" dirty="0">
                        <a:solidFill>
                          <a:schemeClr val="accent6"/>
                        </a:solidFill>
                        <a:latin typeface="Posterama" panose="020B0504020200020000" pitchFamily="34" charset="0"/>
                        <a:cs typeface="Posterama" panose="020B0504020200020000" pitchFamily="34" charset="0"/>
                      </a:endParaRPr>
                    </a:p>
                  </a:txBody>
                  <a:tcPr anchor="ctr"/>
                </a:tc>
                <a:tc>
                  <a:txBody>
                    <a:bodyPr/>
                    <a:lstStyle/>
                    <a:p>
                      <a:pPr algn="l"/>
                      <a:r>
                        <a:rPr lang="en-US" sz="1800" kern="1200" dirty="0">
                          <a:solidFill>
                            <a:schemeClr val="dk1"/>
                          </a:solidFill>
                          <a:effectLst/>
                          <a:latin typeface="+mn-lt"/>
                          <a:ea typeface="+mn-ea"/>
                          <a:cs typeface="+mn-cs"/>
                        </a:rPr>
                        <a:t>The study looks at how alternative technology designs combining food literacy ideas impact food choices in a grocery store using a contextual approach.</a:t>
                      </a:r>
                      <a:endParaRPr lang="en-US" b="0" i="0" dirty="0">
                        <a:solidFill>
                          <a:schemeClr val="accent6"/>
                        </a:solidFill>
                        <a:latin typeface="Posterama" panose="020B0504020200020000" pitchFamily="34" charset="0"/>
                        <a:cs typeface="Posterama" panose="020B0504020200020000" pitchFamily="34" charset="0"/>
                      </a:endParaRPr>
                    </a:p>
                  </a:txBody>
                  <a:tcPr anchor="ctr"/>
                </a:tc>
                <a:tc>
                  <a:txBody>
                    <a:bodyPr/>
                    <a:lstStyle/>
                    <a:p>
                      <a:r>
                        <a:rPr lang="en-US" sz="1800" kern="1200" dirty="0">
                          <a:solidFill>
                            <a:schemeClr val="dk1"/>
                          </a:solidFill>
                          <a:effectLst/>
                          <a:latin typeface="+mn-lt"/>
                          <a:ea typeface="+mn-ea"/>
                          <a:cs typeface="+mn-cs"/>
                        </a:rPr>
                        <a:t>The results of the study suggest that the approach can be effective.</a:t>
                      </a:r>
                      <a:endParaRPr lang="en-NG" sz="1800" kern="1200" dirty="0">
                        <a:solidFill>
                          <a:schemeClr val="dk1"/>
                        </a:solidFill>
                        <a:effectLst/>
                        <a:latin typeface="+mn-lt"/>
                        <a:ea typeface="+mn-ea"/>
                        <a:cs typeface="+mn-cs"/>
                      </a:endParaRPr>
                    </a:p>
                  </a:txBody>
                  <a:tcPr anchor="ctr"/>
                </a:tc>
                <a:tc>
                  <a:txBody>
                    <a:bodyPr/>
                    <a:lstStyle/>
                    <a:p>
                      <a:pPr algn="l"/>
                      <a:r>
                        <a:rPr lang="en-US" sz="1800" kern="1200" dirty="0">
                          <a:solidFill>
                            <a:schemeClr val="dk1"/>
                          </a:solidFill>
                          <a:effectLst/>
                          <a:latin typeface="+mn-lt"/>
                          <a:ea typeface="+mn-ea"/>
                          <a:cs typeface="+mn-cs"/>
                        </a:rPr>
                        <a:t>Despite the importance of cost, neither MFG nor PBGA directly addresses food insecurity.</a:t>
                      </a:r>
                      <a:endParaRPr lang="en-NG" sz="180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452131510"/>
                  </a:ext>
                </a:extLst>
              </a:tr>
              <a:tr h="2229214">
                <a:tc>
                  <a:txBody>
                    <a:bodyPr/>
                    <a:lstStyle/>
                    <a:p>
                      <a:r>
                        <a:rPr lang="en-US" sz="1800" kern="1200" dirty="0">
                          <a:solidFill>
                            <a:schemeClr val="dk1"/>
                          </a:solidFill>
                          <a:effectLst/>
                          <a:latin typeface="+mn-lt"/>
                          <a:ea typeface="+mn-ea"/>
                          <a:cs typeface="+mn-cs"/>
                        </a:rPr>
                        <a:t>Exploring the Effects of Natural Language Justifications in Food Recommender Systems.</a:t>
                      </a:r>
                      <a:endParaRPr lang="en-NG" sz="1800" kern="1200" dirty="0">
                        <a:solidFill>
                          <a:schemeClr val="dk1"/>
                        </a:solidFill>
                        <a:effectLst/>
                        <a:latin typeface="+mn-lt"/>
                        <a:ea typeface="+mn-ea"/>
                        <a:cs typeface="+mn-cs"/>
                      </a:endParaRPr>
                    </a:p>
                  </a:txBody>
                  <a:tcPr/>
                </a:tc>
                <a:tc>
                  <a:txBody>
                    <a:bodyPr/>
                    <a:lstStyle/>
                    <a:p>
                      <a:pPr algn="ctr"/>
                      <a:r>
                        <a:rPr lang="en-US" sz="1800" kern="1200" dirty="0" err="1">
                          <a:solidFill>
                            <a:schemeClr val="dk1"/>
                          </a:solidFill>
                          <a:effectLst/>
                          <a:latin typeface="+mn-lt"/>
                          <a:ea typeface="+mn-ea"/>
                          <a:cs typeface="+mn-cs"/>
                        </a:rPr>
                        <a:t>Cataldo</a:t>
                      </a:r>
                      <a:r>
                        <a:rPr lang="en-US" sz="1800" kern="1200" dirty="0">
                          <a:solidFill>
                            <a:schemeClr val="dk1"/>
                          </a:solidFill>
                          <a:effectLst/>
                          <a:latin typeface="+mn-lt"/>
                          <a:ea typeface="+mn-ea"/>
                          <a:cs typeface="+mn-cs"/>
                        </a:rPr>
                        <a:t> et al. (2021). </a:t>
                      </a:r>
                      <a:endParaRPr lang="en-US" b="0" i="0" dirty="0">
                        <a:solidFill>
                          <a:schemeClr val="accent6"/>
                        </a:solidFill>
                        <a:latin typeface="Posterama" panose="020B0504020200020000" pitchFamily="34" charset="0"/>
                        <a:cs typeface="Posterama" panose="020B0504020200020000" pitchFamily="34" charset="0"/>
                      </a:endParaRPr>
                    </a:p>
                  </a:txBody>
                  <a:tcPr/>
                </a:tc>
                <a:tc>
                  <a:txBody>
                    <a:bodyPr/>
                    <a:lstStyle/>
                    <a:p>
                      <a:pPr algn="l"/>
                      <a:r>
                        <a:rPr lang="en-NG" sz="1800" kern="1200" dirty="0">
                          <a:solidFill>
                            <a:schemeClr val="dk1"/>
                          </a:solidFill>
                          <a:effectLst/>
                          <a:latin typeface="+mn-lt"/>
                          <a:ea typeface="+mn-ea"/>
                          <a:cs typeface="+mn-cs"/>
                        </a:rPr>
                        <a:t>This study provides a way to produce and convey a natural language reasoning that emphasizes the nutritional content, or health risks and advantages of recommended meals, to encourage users to pick healthier suggestions by making more educated eating selections.</a:t>
                      </a:r>
                      <a:endParaRPr lang="en-US" b="0" i="0" dirty="0">
                        <a:solidFill>
                          <a:schemeClr val="accent6"/>
                        </a:solidFill>
                        <a:latin typeface="Posterama" panose="020B0504020200020000" pitchFamily="34" charset="0"/>
                        <a:cs typeface="Posterama" panose="020B0504020200020000" pitchFamily="34" charset="0"/>
                      </a:endParaRPr>
                    </a:p>
                  </a:txBody>
                  <a:tcPr/>
                </a:tc>
                <a:tc>
                  <a:txBody>
                    <a:bodyPr/>
                    <a:lstStyle/>
                    <a:p>
                      <a:r>
                        <a:rPr lang="en-US" sz="1800" kern="1200" dirty="0">
                          <a:solidFill>
                            <a:schemeClr val="dk1"/>
                          </a:solidFill>
                          <a:effectLst/>
                          <a:latin typeface="+mn-lt"/>
                          <a:ea typeface="+mn-ea"/>
                          <a:cs typeface="+mn-cs"/>
                        </a:rPr>
                        <a:t>The system algorithm provides healthy suggestions to its users.</a:t>
                      </a:r>
                      <a:endParaRPr lang="en-NG" sz="1800" kern="1200" dirty="0">
                        <a:solidFill>
                          <a:schemeClr val="dk1"/>
                        </a:solidFill>
                        <a:effectLst/>
                        <a:latin typeface="+mn-lt"/>
                        <a:ea typeface="+mn-ea"/>
                        <a:cs typeface="+mn-cs"/>
                      </a:endParaRPr>
                    </a:p>
                  </a:txBody>
                  <a:tcPr/>
                </a:tc>
                <a:tc>
                  <a:txBody>
                    <a:bodyPr/>
                    <a:lstStyle/>
                    <a:p>
                      <a:pPr algn="l"/>
                      <a:r>
                        <a:rPr lang="en-NG" sz="1800" kern="1200" dirty="0">
                          <a:solidFill>
                            <a:schemeClr val="dk1"/>
                          </a:solidFill>
                          <a:effectLst/>
                          <a:latin typeface="+mn-lt"/>
                          <a:ea typeface="+mn-ea"/>
                          <a:cs typeface="+mn-cs"/>
                        </a:rPr>
                        <a:t>Delay in providing suggestions.</a:t>
                      </a:r>
                      <a:endParaRPr lang="en-US" b="0" i="0" dirty="0">
                        <a:solidFill>
                          <a:schemeClr val="accent6"/>
                        </a:solidFill>
                        <a:latin typeface="Posterama" panose="020B0504020200020000" pitchFamily="34" charset="0"/>
                        <a:cs typeface="Posterama" panose="020B0504020200020000" pitchFamily="34" charset="0"/>
                      </a:endParaRPr>
                    </a:p>
                  </a:txBody>
                  <a:tcPr/>
                </a:tc>
                <a:extLst>
                  <a:ext uri="{0D108BD9-81ED-4DB2-BD59-A6C34878D82A}">
                    <a16:rowId xmlns:a16="http://schemas.microsoft.com/office/drawing/2014/main" val="322234691"/>
                  </a:ext>
                </a:extLst>
              </a:tr>
            </a:tbl>
          </a:graphicData>
        </a:graphic>
      </p:graphicFrame>
      <p:sp>
        <p:nvSpPr>
          <p:cNvPr id="7" name="Slide Number Placeholder 6">
            <a:extLst>
              <a:ext uri="{FF2B5EF4-FFF2-40B4-BE49-F238E27FC236}">
                <a16:creationId xmlns:a16="http://schemas.microsoft.com/office/drawing/2014/main" id="{8EA25C86-7BE3-4BC6-C0B8-7F7D7C3EC286}"/>
              </a:ext>
            </a:extLst>
          </p:cNvPr>
          <p:cNvSpPr>
            <a:spLocks noGrp="1"/>
          </p:cNvSpPr>
          <p:nvPr>
            <p:ph type="sldNum" sz="quarter" idx="29"/>
          </p:nvPr>
        </p:nvSpPr>
        <p:spPr/>
        <p:txBody>
          <a:bodyPr/>
          <a:lstStyle/>
          <a:p>
            <a:fld id="{47FEACEE-25B4-4A2D-B147-27296E36371D}" type="slidenum">
              <a:rPr lang="en-US" altLang="zh-CN" smtClean="0"/>
              <a:pPr/>
              <a:t>8</a:t>
            </a:fld>
            <a:endParaRPr lang="en-US" altLang="zh-CN" dirty="0"/>
          </a:p>
        </p:txBody>
      </p:sp>
    </p:spTree>
    <p:extLst>
      <p:ext uri="{BB962C8B-B14F-4D97-AF65-F5344CB8AC3E}">
        <p14:creationId xmlns:p14="http://schemas.microsoft.com/office/powerpoint/2010/main" val="2618516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59">
            <a:extLst>
              <a:ext uri="{FF2B5EF4-FFF2-40B4-BE49-F238E27FC236}">
                <a16:creationId xmlns:a16="http://schemas.microsoft.com/office/drawing/2014/main" id="{0031CE36-F77D-3964-C169-771DBA49D28A}"/>
              </a:ext>
            </a:extLst>
          </p:cNvPr>
          <p:cNvSpPr>
            <a:spLocks noGrp="1"/>
          </p:cNvSpPr>
          <p:nvPr>
            <p:ph type="title"/>
          </p:nvPr>
        </p:nvSpPr>
        <p:spPr>
          <a:xfrm>
            <a:off x="3804401" y="957939"/>
            <a:ext cx="6599429" cy="1325563"/>
          </a:xfrm>
        </p:spPr>
        <p:txBody>
          <a:bodyPr/>
          <a:lstStyle/>
          <a:p>
            <a:r>
              <a:rPr lang="en-US" dirty="0"/>
              <a:t>Research Methodology</a:t>
            </a:r>
          </a:p>
        </p:txBody>
      </p:sp>
      <p:sp>
        <p:nvSpPr>
          <p:cNvPr id="37" name="Text Placeholder 36">
            <a:extLst>
              <a:ext uri="{FF2B5EF4-FFF2-40B4-BE49-F238E27FC236}">
                <a16:creationId xmlns:a16="http://schemas.microsoft.com/office/drawing/2014/main" id="{16D3C8BC-FB28-3127-D29E-D4195120A3CA}"/>
              </a:ext>
            </a:extLst>
          </p:cNvPr>
          <p:cNvSpPr>
            <a:spLocks noGrp="1"/>
          </p:cNvSpPr>
          <p:nvPr>
            <p:ph type="body" sz="quarter" idx="27"/>
          </p:nvPr>
        </p:nvSpPr>
        <p:spPr>
          <a:xfrm>
            <a:off x="3805519" y="2277403"/>
            <a:ext cx="3398732" cy="587964"/>
          </a:xfrm>
        </p:spPr>
        <p:txBody>
          <a:bodyPr/>
          <a:lstStyle/>
          <a:p>
            <a:r>
              <a:rPr lang="en-US" dirty="0"/>
              <a:t>Choice of programming language</a:t>
            </a:r>
          </a:p>
        </p:txBody>
      </p:sp>
      <p:sp>
        <p:nvSpPr>
          <p:cNvPr id="43" name="Text Placeholder 42">
            <a:extLst>
              <a:ext uri="{FF2B5EF4-FFF2-40B4-BE49-F238E27FC236}">
                <a16:creationId xmlns:a16="http://schemas.microsoft.com/office/drawing/2014/main" id="{520E98B6-7B33-8FD4-A662-31DD4B85E22E}"/>
              </a:ext>
            </a:extLst>
          </p:cNvPr>
          <p:cNvSpPr>
            <a:spLocks noGrp="1"/>
          </p:cNvSpPr>
          <p:nvPr>
            <p:ph type="body" sz="quarter" idx="28"/>
          </p:nvPr>
        </p:nvSpPr>
        <p:spPr>
          <a:xfrm>
            <a:off x="3805519" y="3017839"/>
            <a:ext cx="3398732" cy="3200081"/>
          </a:xfrm>
        </p:spPr>
        <p:txBody>
          <a:bodyPr/>
          <a:lstStyle/>
          <a:p>
            <a:pPr algn="just"/>
            <a:r>
              <a:rPr lang="en-US" sz="1800" dirty="0"/>
              <a:t>The proposed design will be implemented using HTML, which is a markup language will be used for its user interface (frontend) while JavaScript will be used as the programming language for interacting with the database, MySQL will be used for its database due to its portability, the combination of the above modern technology forms the technology for this research work</a:t>
            </a:r>
            <a:endParaRPr lang="en-US" sz="2400" dirty="0"/>
          </a:p>
        </p:txBody>
      </p:sp>
      <p:sp>
        <p:nvSpPr>
          <p:cNvPr id="35" name="Text Placeholder 34">
            <a:extLst>
              <a:ext uri="{FF2B5EF4-FFF2-40B4-BE49-F238E27FC236}">
                <a16:creationId xmlns:a16="http://schemas.microsoft.com/office/drawing/2014/main" id="{2C8E94EA-2767-D144-C1BB-32AA2C99723B}"/>
              </a:ext>
            </a:extLst>
          </p:cNvPr>
          <p:cNvSpPr>
            <a:spLocks noGrp="1"/>
          </p:cNvSpPr>
          <p:nvPr>
            <p:ph type="body" sz="quarter" idx="52"/>
          </p:nvPr>
        </p:nvSpPr>
        <p:spPr>
          <a:xfrm>
            <a:off x="7457885" y="2286764"/>
            <a:ext cx="3012438" cy="587964"/>
          </a:xfrm>
        </p:spPr>
        <p:txBody>
          <a:bodyPr/>
          <a:lstStyle/>
          <a:p>
            <a:r>
              <a:rPr lang="en-US" dirty="0"/>
              <a:t>Method of data collection</a:t>
            </a:r>
          </a:p>
        </p:txBody>
      </p:sp>
      <p:sp>
        <p:nvSpPr>
          <p:cNvPr id="44" name="Text Placeholder 43">
            <a:extLst>
              <a:ext uri="{FF2B5EF4-FFF2-40B4-BE49-F238E27FC236}">
                <a16:creationId xmlns:a16="http://schemas.microsoft.com/office/drawing/2014/main" id="{78466807-A2DA-EC5D-ACDE-B83D6F7169EA}"/>
              </a:ext>
            </a:extLst>
          </p:cNvPr>
          <p:cNvSpPr>
            <a:spLocks noGrp="1"/>
          </p:cNvSpPr>
          <p:nvPr>
            <p:ph type="body" sz="quarter" idx="53"/>
          </p:nvPr>
        </p:nvSpPr>
        <p:spPr>
          <a:xfrm>
            <a:off x="7504876" y="3017839"/>
            <a:ext cx="4584029" cy="2992996"/>
          </a:xfrm>
        </p:spPr>
        <p:txBody>
          <a:bodyPr/>
          <a:lstStyle/>
          <a:p>
            <a:r>
              <a:rPr lang="en-US" sz="2000" dirty="0"/>
              <a:t>Before developing any system, collecting data and facts about the existing system is critical to understand what is going on. This research was carried out using three methods.</a:t>
            </a:r>
          </a:p>
          <a:p>
            <a:endParaRPr lang="en-NG" sz="2000" dirty="0"/>
          </a:p>
          <a:p>
            <a:pPr marL="400050" indent="-400050">
              <a:buFont typeface="+mj-lt"/>
              <a:buAutoNum type="romanLcPeriod"/>
            </a:pPr>
            <a:r>
              <a:rPr lang="en-US" sz="2000" dirty="0"/>
              <a:t>Observation of the Work Environment</a:t>
            </a:r>
            <a:endParaRPr lang="en-NG" sz="2000" dirty="0"/>
          </a:p>
          <a:p>
            <a:pPr marL="400050" indent="-400050">
              <a:buFont typeface="+mj-lt"/>
              <a:buAutoNum type="romanLcPeriod"/>
            </a:pPr>
            <a:r>
              <a:rPr lang="en-US" sz="2000" dirty="0"/>
              <a:t>Documentation</a:t>
            </a:r>
            <a:endParaRPr lang="en-NG" sz="2800" dirty="0"/>
          </a:p>
        </p:txBody>
      </p:sp>
      <p:sp>
        <p:nvSpPr>
          <p:cNvPr id="5" name="Slide Number Placeholder 4">
            <a:extLst>
              <a:ext uri="{FF2B5EF4-FFF2-40B4-BE49-F238E27FC236}">
                <a16:creationId xmlns:a16="http://schemas.microsoft.com/office/drawing/2014/main" id="{2B243AAE-D428-CAAE-DCAF-0266FEEEAC70}"/>
              </a:ext>
            </a:extLst>
          </p:cNvPr>
          <p:cNvSpPr>
            <a:spLocks noGrp="1"/>
          </p:cNvSpPr>
          <p:nvPr>
            <p:ph type="sldNum" sz="quarter" idx="55"/>
          </p:nvPr>
        </p:nvSpPr>
        <p:spPr/>
        <p:txBody>
          <a:bodyPr/>
          <a:lstStyle/>
          <a:p>
            <a:fld id="{47FEACEE-25B4-4A2D-B147-27296E36371D}" type="slidenum">
              <a:rPr lang="en-US" altLang="zh-CN" smtClean="0"/>
              <a:pPr/>
              <a:t>9</a:t>
            </a:fld>
            <a:endParaRPr lang="en-US" altLang="zh-CN" dirty="0"/>
          </a:p>
        </p:txBody>
      </p:sp>
      <p:pic>
        <p:nvPicPr>
          <p:cNvPr id="6" name="Picture Placeholder 5">
            <a:extLst>
              <a:ext uri="{FF2B5EF4-FFF2-40B4-BE49-F238E27FC236}">
                <a16:creationId xmlns:a16="http://schemas.microsoft.com/office/drawing/2014/main" id="{88E684B4-6C1A-490C-928F-92683702F3A6}"/>
              </a:ext>
            </a:extLst>
          </p:cNvPr>
          <p:cNvPicPr>
            <a:picLocks noGrp="1" noChangeAspect="1"/>
          </p:cNvPicPr>
          <p:nvPr>
            <p:ph type="pic" sz="quarter" idx="51"/>
          </p:nvPr>
        </p:nvPicPr>
        <p:blipFill>
          <a:blip r:embed="rId2"/>
          <a:srcRect l="26787" r="26787"/>
          <a:stretch>
            <a:fillRect/>
          </a:stretch>
        </p:blipFill>
        <p:spPr/>
      </p:pic>
    </p:spTree>
    <p:extLst>
      <p:ext uri="{BB962C8B-B14F-4D97-AF65-F5344CB8AC3E}">
        <p14:creationId xmlns:p14="http://schemas.microsoft.com/office/powerpoint/2010/main" val="4182148033"/>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2.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830</TotalTime>
  <Words>1164</Words>
  <Application>Microsoft Office PowerPoint</Application>
  <PresentationFormat>Widescreen</PresentationFormat>
  <Paragraphs>118</Paragraphs>
  <Slides>16</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等线</vt:lpstr>
      <vt:lpstr>Abadi</vt:lpstr>
      <vt:lpstr>Arial</vt:lpstr>
      <vt:lpstr>Calibri</vt:lpstr>
      <vt:lpstr>Posterama</vt:lpstr>
      <vt:lpstr>Posterama Text Black</vt:lpstr>
      <vt:lpstr>Posterama Text SemiBold</vt:lpstr>
      <vt:lpstr>Times New Roman</vt:lpstr>
      <vt:lpstr>Office 主题​​</vt:lpstr>
      <vt:lpstr>ONLINE RECIPE WEBSITE</vt:lpstr>
      <vt:lpstr>Table of Content</vt:lpstr>
      <vt:lpstr>Background of Study</vt:lpstr>
      <vt:lpstr>Statement of the problem</vt:lpstr>
      <vt:lpstr>Aim and Objectives of the Study</vt:lpstr>
      <vt:lpstr>Significance of Study</vt:lpstr>
      <vt:lpstr>Summary of literature review</vt:lpstr>
      <vt:lpstr>Summary of literature review</vt:lpstr>
      <vt:lpstr>Research Methodology</vt:lpstr>
      <vt:lpstr>PowerPoint Presentation</vt:lpstr>
      <vt:lpstr>PowerPoint Presentation</vt:lpstr>
      <vt:lpstr>PowerPoint Presentation</vt:lpstr>
      <vt:lpstr>Proposed Interface Design</vt:lpstr>
      <vt:lpstr>Proposed Interface Design</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Telegram Bot That Provides Students With Academic-Related Information In Computer Science Department</dc:title>
  <dc:creator>Richard Emmanuel</dc:creator>
  <cp:lastModifiedBy>Richard Emmanuel</cp:lastModifiedBy>
  <cp:revision>79</cp:revision>
  <dcterms:created xsi:type="dcterms:W3CDTF">2023-02-01T10:05:33Z</dcterms:created>
  <dcterms:modified xsi:type="dcterms:W3CDTF">2023-02-08T14:42:28Z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